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 id="2147483744" r:id="rId5"/>
    <p:sldMasterId id="2147483759" r:id="rId6"/>
  </p:sldMasterIdLst>
  <p:notesMasterIdLst>
    <p:notesMasterId r:id="rId26"/>
  </p:notesMasterIdLst>
  <p:handoutMasterIdLst>
    <p:handoutMasterId r:id="rId27"/>
  </p:handoutMasterIdLst>
  <p:sldIdLst>
    <p:sldId id="4790" r:id="rId7"/>
    <p:sldId id="4567" r:id="rId8"/>
    <p:sldId id="4635" r:id="rId9"/>
    <p:sldId id="4664" r:id="rId10"/>
    <p:sldId id="4792" r:id="rId11"/>
    <p:sldId id="4637" r:id="rId12"/>
    <p:sldId id="4665" r:id="rId13"/>
    <p:sldId id="4673" r:id="rId14"/>
    <p:sldId id="4670" r:id="rId15"/>
    <p:sldId id="4660" r:id="rId16"/>
    <p:sldId id="4671" r:id="rId17"/>
    <p:sldId id="4515" r:id="rId18"/>
    <p:sldId id="4666" r:id="rId19"/>
    <p:sldId id="4680" r:id="rId20"/>
    <p:sldId id="4676" r:id="rId21"/>
    <p:sldId id="4674" r:id="rId22"/>
    <p:sldId id="4661" r:id="rId23"/>
    <p:sldId id="4547" r:id="rId24"/>
    <p:sldId id="4791" r:id="rId25"/>
  </p:sldIdLst>
  <p:sldSz cx="12192000" cy="6858000"/>
  <p:notesSz cx="9220200" cy="6934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52C48A-FB25-1F7B-0A9E-E1EC214D559B}" name="Shaun Chamberlain" initials="SC" userId="S::shaun.chamberlain@rhdhv.com::d4536994-2aaa-4f14-831c-35ea7872bbae" providerId="AD"/>
  <p188:author id="{BB4A54BB-73F2-9245-A22C-656CB08BE551}" name="Gijs Nannenberg" initials="GN" userId="S::gijs.nannenberg@rhdhv.com::5e430d5b-3de8-426a-b5e1-9c1ba554103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rry Momber" initials="GM" lastIdx="12" clrIdx="0">
    <p:extLst>
      <p:ext uri="{19B8F6BF-5375-455C-9EA6-DF929625EA0E}">
        <p15:presenceInfo xmlns:p15="http://schemas.microsoft.com/office/powerpoint/2012/main" userId="S::garry.momber@maritimearchaeologytrust.org::85177247-837a-47a7-8f9c-93815ebdf9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A9AD"/>
    <a:srgbClr val="929199"/>
    <a:srgbClr val="FFC701"/>
    <a:srgbClr val="38A733"/>
    <a:srgbClr val="E30613"/>
    <a:srgbClr val="E84E1F"/>
    <a:srgbClr val="EE8F00"/>
    <a:srgbClr val="0F94BC"/>
    <a:srgbClr val="909293"/>
    <a:srgbClr val="E5EB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63"/>
    <p:restoredTop sz="91592" autoAdjust="0"/>
  </p:normalViewPr>
  <p:slideViewPr>
    <p:cSldViewPr snapToGrid="0">
      <p:cViewPr varScale="1">
        <p:scale>
          <a:sx n="88" d="100"/>
          <a:sy n="88" d="100"/>
        </p:scale>
        <p:origin x="88" y="1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10-13T11:27:46.999" idx="4">
    <p:pos x="5267" y="109"/>
    <p:text>Replace image english with french text boxes</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30B883-A4FF-039C-72D6-2C4BE85034EE}"/>
              </a:ext>
            </a:extLst>
          </p:cNvPr>
          <p:cNvSpPr>
            <a:spLocks noGrp="1"/>
          </p:cNvSpPr>
          <p:nvPr>
            <p:ph type="hdr" sz="quarter"/>
          </p:nvPr>
        </p:nvSpPr>
        <p:spPr>
          <a:xfrm>
            <a:off x="0" y="0"/>
            <a:ext cx="3995420" cy="348316"/>
          </a:xfrm>
          <a:prstGeom prst="rect">
            <a:avLst/>
          </a:prstGeom>
        </p:spPr>
        <p:txBody>
          <a:bodyPr vert="horz" lIns="92309" tIns="46154" rIns="92309" bIns="46154" rtlCol="0"/>
          <a:lstStyle>
            <a:lvl1pPr algn="l">
              <a:defRPr sz="1200"/>
            </a:lvl1pPr>
          </a:lstStyle>
          <a:p>
            <a:endParaRPr lang="nl-NL"/>
          </a:p>
        </p:txBody>
      </p:sp>
      <p:sp>
        <p:nvSpPr>
          <p:cNvPr id="3" name="Date Placeholder 2">
            <a:extLst>
              <a:ext uri="{FF2B5EF4-FFF2-40B4-BE49-F238E27FC236}">
                <a16:creationId xmlns:a16="http://schemas.microsoft.com/office/drawing/2014/main" id="{E49644DB-B158-D90F-3E5A-251BC9A0E57D}"/>
              </a:ext>
            </a:extLst>
          </p:cNvPr>
          <p:cNvSpPr>
            <a:spLocks noGrp="1"/>
          </p:cNvSpPr>
          <p:nvPr>
            <p:ph type="dt" sz="quarter" idx="1"/>
          </p:nvPr>
        </p:nvSpPr>
        <p:spPr>
          <a:xfrm>
            <a:off x="5223180" y="0"/>
            <a:ext cx="3995420" cy="348316"/>
          </a:xfrm>
          <a:prstGeom prst="rect">
            <a:avLst/>
          </a:prstGeom>
        </p:spPr>
        <p:txBody>
          <a:bodyPr vert="horz" lIns="92309" tIns="46154" rIns="92309" bIns="46154" rtlCol="0"/>
          <a:lstStyle>
            <a:lvl1pPr algn="r">
              <a:defRPr sz="1200"/>
            </a:lvl1pPr>
          </a:lstStyle>
          <a:p>
            <a:endParaRPr lang="nl-NL"/>
          </a:p>
        </p:txBody>
      </p:sp>
      <p:sp>
        <p:nvSpPr>
          <p:cNvPr id="4" name="Footer Placeholder 3">
            <a:extLst>
              <a:ext uri="{FF2B5EF4-FFF2-40B4-BE49-F238E27FC236}">
                <a16:creationId xmlns:a16="http://schemas.microsoft.com/office/drawing/2014/main" id="{5589CEF6-4C5D-B186-9E81-6B2246ADBDA5}"/>
              </a:ext>
            </a:extLst>
          </p:cNvPr>
          <p:cNvSpPr>
            <a:spLocks noGrp="1"/>
          </p:cNvSpPr>
          <p:nvPr>
            <p:ph type="ftr" sz="quarter" idx="2"/>
          </p:nvPr>
        </p:nvSpPr>
        <p:spPr>
          <a:xfrm>
            <a:off x="0" y="6585886"/>
            <a:ext cx="3995420" cy="348315"/>
          </a:xfrm>
          <a:prstGeom prst="rect">
            <a:avLst/>
          </a:prstGeom>
        </p:spPr>
        <p:txBody>
          <a:bodyPr vert="horz" lIns="92309" tIns="46154" rIns="92309" bIns="46154"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2C405FA4-4C25-4526-89EC-FA18605CFEF5}"/>
              </a:ext>
            </a:extLst>
          </p:cNvPr>
          <p:cNvSpPr>
            <a:spLocks noGrp="1"/>
          </p:cNvSpPr>
          <p:nvPr>
            <p:ph type="sldNum" sz="quarter" idx="3"/>
          </p:nvPr>
        </p:nvSpPr>
        <p:spPr>
          <a:xfrm>
            <a:off x="5223180" y="6585886"/>
            <a:ext cx="3995420" cy="348315"/>
          </a:xfrm>
          <a:prstGeom prst="rect">
            <a:avLst/>
          </a:prstGeom>
        </p:spPr>
        <p:txBody>
          <a:bodyPr vert="horz" lIns="92309" tIns="46154" rIns="92309" bIns="46154" rtlCol="0" anchor="b"/>
          <a:lstStyle>
            <a:lvl1pPr algn="r">
              <a:defRPr sz="1200"/>
            </a:lvl1pPr>
          </a:lstStyle>
          <a:p>
            <a:fld id="{E1CBD83A-7B0A-444C-A6BB-9B62F0FE0F29}" type="slidenum">
              <a:rPr lang="nl-NL" smtClean="0"/>
              <a:t>‹#›</a:t>
            </a:fld>
            <a:endParaRPr lang="nl-NL"/>
          </a:p>
        </p:txBody>
      </p:sp>
    </p:spTree>
    <p:extLst>
      <p:ext uri="{BB962C8B-B14F-4D97-AF65-F5344CB8AC3E}">
        <p14:creationId xmlns:p14="http://schemas.microsoft.com/office/powerpoint/2010/main" val="1358313833"/>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95420" cy="347914"/>
          </a:xfrm>
          <a:prstGeom prst="rect">
            <a:avLst/>
          </a:prstGeom>
        </p:spPr>
        <p:txBody>
          <a:bodyPr vert="horz" lIns="92309" tIns="46154" rIns="92309" bIns="46154" rtlCol="0"/>
          <a:lstStyle>
            <a:lvl1pPr algn="l">
              <a:defRPr sz="1200"/>
            </a:lvl1pPr>
          </a:lstStyle>
          <a:p>
            <a:endParaRPr lang="en-GB"/>
          </a:p>
        </p:txBody>
      </p:sp>
      <p:sp>
        <p:nvSpPr>
          <p:cNvPr id="3" name="Date Placeholder 2"/>
          <p:cNvSpPr>
            <a:spLocks noGrp="1"/>
          </p:cNvSpPr>
          <p:nvPr>
            <p:ph type="dt" idx="1"/>
          </p:nvPr>
        </p:nvSpPr>
        <p:spPr>
          <a:xfrm>
            <a:off x="5222646" y="1"/>
            <a:ext cx="3995420" cy="347914"/>
          </a:xfrm>
          <a:prstGeom prst="rect">
            <a:avLst/>
          </a:prstGeom>
        </p:spPr>
        <p:txBody>
          <a:bodyPr vert="horz" lIns="92309" tIns="46154" rIns="92309" bIns="46154" rtlCol="0"/>
          <a:lstStyle>
            <a:lvl1pPr algn="r">
              <a:defRPr sz="1200"/>
            </a:lvl1pPr>
          </a:lstStyle>
          <a:p>
            <a:endParaRPr lang="en-GB"/>
          </a:p>
        </p:txBody>
      </p:sp>
      <p:sp>
        <p:nvSpPr>
          <p:cNvPr id="4" name="Slide Image Placeholder 3"/>
          <p:cNvSpPr>
            <a:spLocks noGrp="1" noRot="1" noChangeAspect="1"/>
          </p:cNvSpPr>
          <p:nvPr>
            <p:ph type="sldImg" idx="2"/>
          </p:nvPr>
        </p:nvSpPr>
        <p:spPr>
          <a:xfrm>
            <a:off x="2530475" y="866775"/>
            <a:ext cx="4159250" cy="2339975"/>
          </a:xfrm>
          <a:prstGeom prst="rect">
            <a:avLst/>
          </a:prstGeom>
          <a:noFill/>
          <a:ln w="12700">
            <a:solidFill>
              <a:prstClr val="black"/>
            </a:solidFill>
          </a:ln>
        </p:spPr>
        <p:txBody>
          <a:bodyPr vert="horz" lIns="92309" tIns="46154" rIns="92309" bIns="46154" rtlCol="0" anchor="ctr"/>
          <a:lstStyle/>
          <a:p>
            <a:endParaRPr lang="en-GB"/>
          </a:p>
        </p:txBody>
      </p:sp>
      <p:sp>
        <p:nvSpPr>
          <p:cNvPr id="5" name="Notes Placeholder 4"/>
          <p:cNvSpPr>
            <a:spLocks noGrp="1"/>
          </p:cNvSpPr>
          <p:nvPr>
            <p:ph type="body" sz="quarter" idx="3"/>
          </p:nvPr>
        </p:nvSpPr>
        <p:spPr>
          <a:xfrm>
            <a:off x="922020" y="3337083"/>
            <a:ext cx="7376160" cy="2730342"/>
          </a:xfrm>
          <a:prstGeom prst="rect">
            <a:avLst/>
          </a:prstGeom>
        </p:spPr>
        <p:txBody>
          <a:bodyPr vert="horz" lIns="92309" tIns="46154" rIns="92309" bIns="4615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86287"/>
            <a:ext cx="3995420" cy="347913"/>
          </a:xfrm>
          <a:prstGeom prst="rect">
            <a:avLst/>
          </a:prstGeom>
        </p:spPr>
        <p:txBody>
          <a:bodyPr vert="horz" lIns="92309" tIns="46154" rIns="92309" bIns="46154" rtlCol="0" anchor="b"/>
          <a:lstStyle>
            <a:lvl1pPr algn="l">
              <a:defRPr sz="1200"/>
            </a:lvl1pPr>
          </a:lstStyle>
          <a:p>
            <a:endParaRPr lang="en-GB"/>
          </a:p>
        </p:txBody>
      </p:sp>
      <p:sp>
        <p:nvSpPr>
          <p:cNvPr id="7" name="Slide Number Placeholder 6"/>
          <p:cNvSpPr>
            <a:spLocks noGrp="1"/>
          </p:cNvSpPr>
          <p:nvPr>
            <p:ph type="sldNum" sz="quarter" idx="5"/>
          </p:nvPr>
        </p:nvSpPr>
        <p:spPr>
          <a:xfrm>
            <a:off x="5222646" y="6586287"/>
            <a:ext cx="3995420" cy="347913"/>
          </a:xfrm>
          <a:prstGeom prst="rect">
            <a:avLst/>
          </a:prstGeom>
        </p:spPr>
        <p:txBody>
          <a:bodyPr vert="horz" lIns="92309" tIns="46154" rIns="92309" bIns="46154"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505697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u="sng" dirty="0"/>
              <a:t>Note: </a:t>
            </a:r>
            <a:r>
              <a:rPr lang="en-GB" i="1" dirty="0"/>
              <a:t>the purpose of this brainstorm exercise is to show to participants that infrastructure investments are related, directly or indirectly, to all SDG targets.</a:t>
            </a:r>
          </a:p>
          <a:p>
            <a:endParaRPr lang="en-GB" dirty="0"/>
          </a:p>
        </p:txBody>
      </p:sp>
      <p:sp>
        <p:nvSpPr>
          <p:cNvPr id="5" name="Date Placeholder 4">
            <a:extLst>
              <a:ext uri="{FF2B5EF4-FFF2-40B4-BE49-F238E27FC236}">
                <a16:creationId xmlns:a16="http://schemas.microsoft.com/office/drawing/2014/main" id="{AB6154F1-E2EF-091C-1E59-27F7DE17563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858269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SDGs are related to resilient infrastructure projects in all sectors</a:t>
            </a:r>
          </a:p>
          <a:p>
            <a:pPr marL="171450" indent="-171450">
              <a:buFont typeface="Wingdings" panose="05000000000000000000" pitchFamily="2" charset="2"/>
              <a:buChar char="Ø"/>
            </a:pPr>
            <a:r>
              <a:rPr lang="en-GB" dirty="0"/>
              <a:t>Often projects do not understand how they can or are contributing to the achievement of the SDG targets</a:t>
            </a:r>
          </a:p>
          <a:p>
            <a:pPr marL="171450" indent="-171450">
              <a:buFont typeface="Wingdings" panose="05000000000000000000" pitchFamily="2" charset="2"/>
              <a:buChar char="Ø"/>
            </a:pPr>
            <a:r>
              <a:rPr lang="en-GB" dirty="0"/>
              <a:t>This can be an important factor in accessing climate finance and even become more required by investors</a:t>
            </a:r>
          </a:p>
          <a:p>
            <a:pPr marL="171450" indent="-171450">
              <a:buFont typeface="Wingdings" panose="05000000000000000000" pitchFamily="2" charset="2"/>
              <a:buChar char="Ø"/>
            </a:pPr>
            <a:r>
              <a:rPr lang="en-GB" dirty="0"/>
              <a:t>Projects should be aligned to the national and sectoral policies and priorities</a:t>
            </a:r>
          </a:p>
          <a:p>
            <a:pPr marL="171450" indent="-171450">
              <a:buFont typeface="Wingdings" panose="05000000000000000000" pitchFamily="2" charset="2"/>
              <a:buChar char="Ø"/>
            </a:pPr>
            <a:r>
              <a:rPr lang="en-GB" dirty="0"/>
              <a:t>Two examples of the relation of SDGs and infrastructure projects are presented in the following slides</a:t>
            </a:r>
          </a:p>
        </p:txBody>
      </p:sp>
      <p:sp>
        <p:nvSpPr>
          <p:cNvPr id="5" name="Date Placeholder 4">
            <a:extLst>
              <a:ext uri="{FF2B5EF4-FFF2-40B4-BE49-F238E27FC236}">
                <a16:creationId xmlns:a16="http://schemas.microsoft.com/office/drawing/2014/main" id="{32DB2B84-5519-CEB2-EAAD-DBADDE6773C4}"/>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4175169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Under SDG11, transport, water, urban mobility and waste management projects can help to achieve targets 11.1, 11.2, 11.3, 11.5, 11.6 and 11.7</a:t>
            </a:r>
          </a:p>
          <a:p>
            <a:pPr marL="171450" indent="-171450">
              <a:buFont typeface="Wingdings" panose="05000000000000000000" pitchFamily="2" charset="2"/>
              <a:buChar char="Ø"/>
            </a:pPr>
            <a:r>
              <a:rPr lang="en-GB" dirty="0"/>
              <a:t>They also contribute to influencing other SDGs </a:t>
            </a:r>
          </a:p>
        </p:txBody>
      </p:sp>
      <p:sp>
        <p:nvSpPr>
          <p:cNvPr id="5" name="Date Placeholder 4">
            <a:extLst>
              <a:ext uri="{FF2B5EF4-FFF2-40B4-BE49-F238E27FC236}">
                <a16:creationId xmlns:a16="http://schemas.microsoft.com/office/drawing/2014/main" id="{73D3F0BA-69FA-41A1-2C9D-9D986CC20B4C}"/>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782909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Under SDG13, transport, flood protection and capacity/institutional strengthening projects can help to achieve targets 13.1, 13.2, 1and 13.b</a:t>
            </a:r>
          </a:p>
          <a:p>
            <a:pPr marL="171450" indent="-171450">
              <a:buFont typeface="Wingdings" panose="05000000000000000000" pitchFamily="2" charset="2"/>
              <a:buChar char="Ø"/>
            </a:pPr>
            <a:r>
              <a:rPr lang="en-GB" dirty="0"/>
              <a:t>They also contribute to influencing other SDGs </a:t>
            </a:r>
          </a:p>
          <a:p>
            <a:endParaRPr lang="en-GB" dirty="0"/>
          </a:p>
        </p:txBody>
      </p:sp>
      <p:sp>
        <p:nvSpPr>
          <p:cNvPr id="5" name="Date Placeholder 4">
            <a:extLst>
              <a:ext uri="{FF2B5EF4-FFF2-40B4-BE49-F238E27FC236}">
                <a16:creationId xmlns:a16="http://schemas.microsoft.com/office/drawing/2014/main" id="{A1F50AF3-442F-F5EF-8E3C-C49C7796715E}"/>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198657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D1472F82-C163-4E7A-2152-2495692612A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07358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4A10F-9F5C-B2FA-D014-7800615F15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16E55-40E3-4EAF-FF1E-6BA1C7702F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DA279-D334-56D6-8938-681240A9FA6A}"/>
              </a:ext>
            </a:extLst>
          </p:cNvPr>
          <p:cNvSpPr>
            <a:spLocks noGrp="1"/>
          </p:cNvSpPr>
          <p:nvPr>
            <p:ph type="body" idx="1"/>
          </p:nvPr>
        </p:nvSpPr>
        <p:spPr/>
        <p:txBody>
          <a:bodyPr/>
          <a:lstStyle/>
          <a:p>
            <a:pPr marL="171450" indent="-171450">
              <a:buFont typeface="Wingdings" panose="05000000000000000000" pitchFamily="2" charset="2"/>
              <a:buChar char="Ø"/>
            </a:pPr>
            <a:r>
              <a:rPr lang="en-GB" dirty="0"/>
              <a:t>All stages of the infrastructure PPP project cycle have relation with the development and/or implementation of national policies and development goals on adaptation</a:t>
            </a:r>
          </a:p>
        </p:txBody>
      </p:sp>
      <p:sp>
        <p:nvSpPr>
          <p:cNvPr id="5" name="Date Placeholder 4">
            <a:extLst>
              <a:ext uri="{FF2B5EF4-FFF2-40B4-BE49-F238E27FC236}">
                <a16:creationId xmlns:a16="http://schemas.microsoft.com/office/drawing/2014/main" id="{F5DB5B6B-FB45-1D16-E7BD-E0331B064E30}"/>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951157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As outlined in GCA’s CRIO Handbook, the key factors that can contribute to creating a better enabling environment for climate adaptation are:</a:t>
            </a:r>
          </a:p>
          <a:p>
            <a:pPr marL="628650" lvl="1" indent="-171450">
              <a:buFont typeface="Wingdings" panose="05000000000000000000" pitchFamily="2" charset="2"/>
              <a:buChar char="Ø"/>
            </a:pPr>
            <a:r>
              <a:rPr lang="en-GB" dirty="0"/>
              <a:t>Moving climate resilience upstream</a:t>
            </a:r>
          </a:p>
          <a:p>
            <a:pPr marL="628650" lvl="1" indent="-171450">
              <a:buFont typeface="Wingdings" panose="05000000000000000000" pitchFamily="2" charset="2"/>
              <a:buChar char="Ø"/>
            </a:pPr>
            <a:r>
              <a:rPr lang="en-GB" dirty="0"/>
              <a:t>Proactively investment in climate adaptation</a:t>
            </a:r>
          </a:p>
          <a:p>
            <a:pPr marL="628650" lvl="1" indent="-171450">
              <a:buFont typeface="Wingdings" panose="05000000000000000000" pitchFamily="2" charset="2"/>
              <a:buChar char="Ø"/>
            </a:pPr>
            <a:r>
              <a:rPr lang="en-GB" dirty="0"/>
              <a:t>Improving data collection and monitoring of projects</a:t>
            </a:r>
          </a:p>
          <a:p>
            <a:pPr marL="628650" lvl="1" indent="-171450">
              <a:buFont typeface="Wingdings" panose="05000000000000000000" pitchFamily="2" charset="2"/>
              <a:buChar char="Ø"/>
            </a:pPr>
            <a:r>
              <a:rPr lang="en-GB" dirty="0"/>
              <a:t>Mainstreaming resilience into standards, norms and guidance documents</a:t>
            </a:r>
          </a:p>
          <a:p>
            <a:pPr marL="628650" lvl="1" indent="-171450">
              <a:buFont typeface="Wingdings" panose="05000000000000000000" pitchFamily="2" charset="2"/>
              <a:buChar char="Ø"/>
            </a:pPr>
            <a:r>
              <a:rPr lang="en-GB" dirty="0"/>
              <a:t>Promoting a consultative and participatory process in project planning/development</a:t>
            </a:r>
          </a:p>
        </p:txBody>
      </p:sp>
      <p:sp>
        <p:nvSpPr>
          <p:cNvPr id="5" name="Date Placeholder 4">
            <a:extLst>
              <a:ext uri="{FF2B5EF4-FFF2-40B4-BE49-F238E27FC236}">
                <a16:creationId xmlns:a16="http://schemas.microsoft.com/office/drawing/2014/main" id="{83599FE8-B722-62A5-70A9-EBFBD030038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644327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Since the 1972 Stockholm Conference on the Human Environment there have been many key events that marked the global agenda on climate change</a:t>
            </a:r>
          </a:p>
          <a:p>
            <a:pPr marL="628650" lvl="1" indent="-171450">
              <a:buFont typeface="Wingdings" panose="05000000000000000000" pitchFamily="2" charset="2"/>
              <a:buChar char="Ø"/>
            </a:pPr>
            <a:r>
              <a:rPr lang="en-GB" dirty="0"/>
              <a:t>1988: creation of IPCC</a:t>
            </a:r>
          </a:p>
          <a:p>
            <a:pPr marL="628650" lvl="1" indent="-171450">
              <a:buFont typeface="Wingdings" panose="05000000000000000000" pitchFamily="2" charset="2"/>
              <a:buChar char="Ø"/>
            </a:pPr>
            <a:r>
              <a:rPr lang="en-GB" dirty="0"/>
              <a:t>1992: Agenda 21</a:t>
            </a:r>
          </a:p>
          <a:p>
            <a:pPr marL="628650" lvl="1" indent="-171450">
              <a:buFont typeface="Wingdings" panose="05000000000000000000" pitchFamily="2" charset="2"/>
              <a:buChar char="Ø"/>
            </a:pPr>
            <a:r>
              <a:rPr lang="en-GB" dirty="0"/>
              <a:t>2015: Definition of SDGs</a:t>
            </a:r>
          </a:p>
          <a:p>
            <a:pPr marL="628650" lvl="1" indent="-171450">
              <a:buFont typeface="Wingdings" panose="05000000000000000000" pitchFamily="2" charset="2"/>
              <a:buChar char="Ø"/>
            </a:pPr>
            <a:endParaRPr lang="en-GB" dirty="0"/>
          </a:p>
          <a:p>
            <a:pPr marL="171450" lvl="0" indent="-171450">
              <a:buFont typeface="Wingdings" panose="05000000000000000000" pitchFamily="2" charset="2"/>
              <a:buChar char="Ø"/>
            </a:pPr>
            <a:r>
              <a:rPr lang="en-GB" dirty="0"/>
              <a:t>And even more recent discussions on the global goal of adaptation</a:t>
            </a:r>
          </a:p>
          <a:p>
            <a:pPr marL="0" indent="0">
              <a:buFont typeface="Wingdings" panose="05000000000000000000" pitchFamily="2" charset="2"/>
              <a:buNone/>
            </a:pPr>
            <a:endParaRPr lang="en-GB" dirty="0"/>
          </a:p>
        </p:txBody>
      </p:sp>
      <p:sp>
        <p:nvSpPr>
          <p:cNvPr id="5" name="Date Placeholder 4">
            <a:extLst>
              <a:ext uri="{FF2B5EF4-FFF2-40B4-BE49-F238E27FC236}">
                <a16:creationId xmlns:a16="http://schemas.microsoft.com/office/drawing/2014/main" id="{8FB3FEC7-50B7-FBE9-6EE1-7358537DBC8C}"/>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149204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The Paris Agreement aims to keep temperatures well below 2oC and preferably below 1.5oC</a:t>
            </a:r>
          </a:p>
          <a:p>
            <a:pPr marL="171450" indent="-171450">
              <a:buFont typeface="Wingdings" panose="05000000000000000000" pitchFamily="2" charset="2"/>
              <a:buChar char="Ø"/>
            </a:pPr>
            <a:r>
              <a:rPr lang="en-GB" dirty="0"/>
              <a:t>This global warming increase is reflecting in different development pathways and climate scenarios, which are modelled by IPCC</a:t>
            </a:r>
          </a:p>
          <a:p>
            <a:pPr marL="171450" indent="-171450">
              <a:buFont typeface="Wingdings" panose="05000000000000000000" pitchFamily="2" charset="2"/>
              <a:buChar char="Ø"/>
            </a:pPr>
            <a:r>
              <a:rPr lang="en-GB" dirty="0"/>
              <a:t>Institutions are increasingly integrating climate change </a:t>
            </a:r>
          </a:p>
          <a:p>
            <a:pPr marL="171450" indent="-171450">
              <a:buFont typeface="Wingdings" panose="05000000000000000000" pitchFamily="2" charset="2"/>
              <a:buChar char="Ø"/>
            </a:pPr>
            <a:r>
              <a:rPr lang="en-GB" dirty="0"/>
              <a:t>MDBs are making an effort to align to the targets of the Paris Agreement for all project operations</a:t>
            </a:r>
          </a:p>
        </p:txBody>
      </p:sp>
      <p:sp>
        <p:nvSpPr>
          <p:cNvPr id="5" name="Date Placeholder 4">
            <a:extLst>
              <a:ext uri="{FF2B5EF4-FFF2-40B4-BE49-F238E27FC236}">
                <a16:creationId xmlns:a16="http://schemas.microsoft.com/office/drawing/2014/main" id="{E5AEBB01-DA1E-0F15-0FC7-2C2492E8CDEF}"/>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04954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Policies on climate change require the involvement of several stakeholders, including the public and private sector</a:t>
            </a:r>
          </a:p>
          <a:p>
            <a:pPr marL="171450" indent="-171450">
              <a:buFont typeface="Wingdings" panose="05000000000000000000" pitchFamily="2" charset="2"/>
              <a:buChar char="Ø"/>
            </a:pPr>
            <a:r>
              <a:rPr lang="en-GB" dirty="0"/>
              <a:t>NDCs and NAPs present a long-term vision and targets for a country (or sector) in mitigation and adaptation terms</a:t>
            </a:r>
          </a:p>
          <a:p>
            <a:pPr marL="171450" indent="-171450">
              <a:buFont typeface="Wingdings" panose="05000000000000000000" pitchFamily="2" charset="2"/>
              <a:buChar char="Ø"/>
            </a:pPr>
            <a:r>
              <a:rPr lang="en-GB" dirty="0"/>
              <a:t>They can lead to the development of a pipeline of priority investments</a:t>
            </a:r>
          </a:p>
          <a:p>
            <a:pPr marL="171450" indent="-171450">
              <a:buFont typeface="Wingdings" panose="05000000000000000000" pitchFamily="2" charset="2"/>
              <a:buChar char="Ø"/>
            </a:pPr>
            <a:r>
              <a:rPr lang="en-GB" dirty="0"/>
              <a:t>However, within the context of limited resources, private sector needs to be involved and mobilize finance for the implementation of such projects</a:t>
            </a:r>
          </a:p>
          <a:p>
            <a:pPr marL="0" indent="0">
              <a:buFont typeface="Wingdings" panose="05000000000000000000" pitchFamily="2" charset="2"/>
              <a:buNone/>
            </a:pPr>
            <a:endParaRPr lang="en-GB" dirty="0"/>
          </a:p>
        </p:txBody>
      </p:sp>
      <p:sp>
        <p:nvSpPr>
          <p:cNvPr id="5" name="Date Placeholder 4">
            <a:extLst>
              <a:ext uri="{FF2B5EF4-FFF2-40B4-BE49-F238E27FC236}">
                <a16:creationId xmlns:a16="http://schemas.microsoft.com/office/drawing/2014/main" id="{4A7D9B9C-1A0E-F3A5-7D68-59996B1FEBBD}"/>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72036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NDCs are basically targets to reduce the GHG emissions at the national level, therefore essentially related to mitigation efforts</a:t>
            </a:r>
          </a:p>
          <a:p>
            <a:pPr marL="171450" indent="-171450">
              <a:buFont typeface="Wingdings" panose="05000000000000000000" pitchFamily="2" charset="2"/>
              <a:buChar char="Ø"/>
            </a:pPr>
            <a:r>
              <a:rPr lang="en-GB" dirty="0"/>
              <a:t>NAPs focus on adaptation solutions that address climate change and promote better adaptative capacity</a:t>
            </a:r>
          </a:p>
        </p:txBody>
      </p:sp>
      <p:sp>
        <p:nvSpPr>
          <p:cNvPr id="5" name="Date Placeholder 4">
            <a:extLst>
              <a:ext uri="{FF2B5EF4-FFF2-40B4-BE49-F238E27FC236}">
                <a16:creationId xmlns:a16="http://schemas.microsoft.com/office/drawing/2014/main" id="{F4BD1AE5-054A-C553-9CB0-FBCB6A3B1A3A}"/>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521019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NAPs can promote but also rely on enabling factors for climate adaptation investments</a:t>
            </a:r>
          </a:p>
          <a:p>
            <a:pPr marL="171450" indent="-171450">
              <a:buFont typeface="Wingdings" panose="05000000000000000000" pitchFamily="2" charset="2"/>
              <a:buChar char="Ø"/>
            </a:pPr>
            <a:r>
              <a:rPr lang="en-GB" dirty="0"/>
              <a:t>They can support the planning, implementation and monitoring and evaluation of climate adaptation projects</a:t>
            </a:r>
          </a:p>
          <a:p>
            <a:pPr marL="171450" indent="-171450">
              <a:buFont typeface="Wingdings" panose="05000000000000000000" pitchFamily="2" charset="2"/>
              <a:buChar char="Ø"/>
            </a:pPr>
            <a:r>
              <a:rPr lang="en-GB" dirty="0"/>
              <a:t>This means the private sector should also be involved in this process from early stages as a key stakeholders for implementation of priority projects</a:t>
            </a:r>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21309147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289105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5967979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0794925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526974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6050864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1632182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914379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0299137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9589178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74253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0095947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7168917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5068581" y="2756267"/>
            <a:ext cx="2445131" cy="950884"/>
          </a:xfrm>
          <a:prstGeom prst="rect">
            <a:avLst/>
          </a:prstGeom>
        </p:spPr>
      </p:pic>
    </p:spTree>
    <p:extLst>
      <p:ext uri="{BB962C8B-B14F-4D97-AF65-F5344CB8AC3E}">
        <p14:creationId xmlns:p14="http://schemas.microsoft.com/office/powerpoint/2010/main" val="1950710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75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2753811868"/>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content.unops.org/publications/Infrastructure_underpining_sustainable_development_EN.pdf?mtime=20181220182223"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hyperlink" Target="https://content.unops.org/publications/Infrastructure_underpining_sustainable_development_EN.pdf?mtime=20181220182223"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hyperlink" Target="https://content.unops.org/publications/Infrastructure_underpining_sustainable_development_EN.pdf?mtime=20181220182223"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omments" Target="../comments/commen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755295" cy="1255728"/>
          </a:xfrm>
        </p:spPr>
        <p:txBody>
          <a:bodyPr/>
          <a:lstStyle/>
          <a:p>
            <a:r>
              <a:rPr lang="fr-FR" noProof="0" dirty="0" err="1"/>
              <a:t>Masterclass</a:t>
            </a:r>
            <a:r>
              <a:rPr lang="fr-FR" noProof="0" dirty="0"/>
              <a:t> du GCA sur les partenariats public-privé pour des infrastructures résilientes au changement climatique</a:t>
            </a:r>
          </a:p>
        </p:txBody>
      </p:sp>
      <p:sp>
        <p:nvSpPr>
          <p:cNvPr id="4" name="Rectangle 3">
            <a:extLst>
              <a:ext uri="{FF2B5EF4-FFF2-40B4-BE49-F238E27FC236}">
                <a16:creationId xmlns:a16="http://schemas.microsoft.com/office/drawing/2014/main" id="{7ED4C98D-1179-2ADC-96B7-BEA73005DD69}"/>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4" name="Group 13">
            <a:extLst>
              <a:ext uri="{FF2B5EF4-FFF2-40B4-BE49-F238E27FC236}">
                <a16:creationId xmlns:a16="http://schemas.microsoft.com/office/drawing/2014/main" id="{D6275347-C7D9-5825-2B5D-BBB818180768}"/>
              </a:ext>
            </a:extLst>
          </p:cNvPr>
          <p:cNvGrpSpPr/>
          <p:nvPr/>
        </p:nvGrpSpPr>
        <p:grpSpPr>
          <a:xfrm>
            <a:off x="563928" y="5811034"/>
            <a:ext cx="7977677" cy="931736"/>
            <a:chOff x="563928" y="5811034"/>
            <a:chExt cx="7977677" cy="931736"/>
          </a:xfrm>
        </p:grpSpPr>
        <p:pic>
          <p:nvPicPr>
            <p:cNvPr id="15" name="Picture 14">
              <a:extLst>
                <a:ext uri="{FF2B5EF4-FFF2-40B4-BE49-F238E27FC236}">
                  <a16:creationId xmlns:a16="http://schemas.microsoft.com/office/drawing/2014/main" id="{2AA4122E-2D24-503A-A124-B67BB78ADCA0}"/>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6" name="Picture 15">
              <a:extLst>
                <a:ext uri="{FF2B5EF4-FFF2-40B4-BE49-F238E27FC236}">
                  <a16:creationId xmlns:a16="http://schemas.microsoft.com/office/drawing/2014/main" id="{6C8C7475-19CE-A6AF-4FCF-478C4C5F00EF}"/>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7" name="Picture 16">
              <a:extLst>
                <a:ext uri="{FF2B5EF4-FFF2-40B4-BE49-F238E27FC236}">
                  <a16:creationId xmlns:a16="http://schemas.microsoft.com/office/drawing/2014/main" id="{88A891E9-168D-84B9-4E30-7C5B2A6DAF91}"/>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8" name="Picture 17">
              <a:extLst>
                <a:ext uri="{FF2B5EF4-FFF2-40B4-BE49-F238E27FC236}">
                  <a16:creationId xmlns:a16="http://schemas.microsoft.com/office/drawing/2014/main" id="{5E33E86C-DE28-B2F3-E66B-B15F843FA133}"/>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9" name="Picture 18" descr="A black background with red letters and a black text&#10;&#10;AI-generated content may be incorrect.">
              <a:extLst>
                <a:ext uri="{FF2B5EF4-FFF2-40B4-BE49-F238E27FC236}">
                  <a16:creationId xmlns:a16="http://schemas.microsoft.com/office/drawing/2014/main" id="{F9B904B5-8CBF-A672-672A-45317B57797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022209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Politiques Nationales de Lutte contre le Changement Climatique</a:t>
            </a:r>
          </a:p>
        </p:txBody>
      </p:sp>
      <p:sp>
        <p:nvSpPr>
          <p:cNvPr id="2" name="TextBox 1">
            <a:extLst>
              <a:ext uri="{FF2B5EF4-FFF2-40B4-BE49-F238E27FC236}">
                <a16:creationId xmlns:a16="http://schemas.microsoft.com/office/drawing/2014/main" id="{AF09E229-8256-6249-2BF4-6574E340B1BA}"/>
              </a:ext>
            </a:extLst>
          </p:cNvPr>
          <p:cNvSpPr txBox="1"/>
          <p:nvPr/>
        </p:nvSpPr>
        <p:spPr>
          <a:xfrm>
            <a:off x="596900" y="1206557"/>
            <a:ext cx="6089650" cy="5632311"/>
          </a:xfrm>
          <a:prstGeom prst="rect">
            <a:avLst/>
          </a:prstGeom>
          <a:noFill/>
        </p:spPr>
        <p:txBody>
          <a:bodyPr wrap="square" rtlCol="0">
            <a:spAutoFit/>
          </a:bodyPr>
          <a:lstStyle/>
          <a:p>
            <a:pPr marL="285750" indent="-285750">
              <a:buFont typeface="Wingdings" panose="05000000000000000000" pitchFamily="2" charset="2"/>
              <a:buChar char="ü"/>
            </a:pPr>
            <a:r>
              <a:rPr lang="fr-FR" b="1" noProof="0" dirty="0"/>
              <a:t>Les acteurs publics comme privés </a:t>
            </a:r>
            <a:r>
              <a:rPr lang="fr-FR" noProof="0" dirty="0"/>
              <a:t>doivent être mobilisés pour répondre aux impacts du changement climatique à l’échelle nationale, régionale et locale.</a:t>
            </a:r>
          </a:p>
          <a:p>
            <a:endParaRPr lang="fr-FR" noProof="0" dirty="0"/>
          </a:p>
          <a:p>
            <a:pPr marL="285750" indent="-285750">
              <a:buFont typeface="Wingdings" panose="05000000000000000000" pitchFamily="2" charset="2"/>
              <a:buChar char="ü"/>
            </a:pPr>
            <a:r>
              <a:rPr lang="fr-FR" b="1" noProof="0" dirty="0"/>
              <a:t>Les politiques climatiques nationales</a:t>
            </a:r>
            <a:r>
              <a:rPr lang="fr-FR" noProof="0" dirty="0"/>
              <a:t>, telles que les CDN et les PNA, sont essentielles pour définir une vision commune et des objectifs à moyen et long terme en matière d’atténuation et d’adaptation.</a:t>
            </a:r>
          </a:p>
          <a:p>
            <a:endParaRPr lang="fr-FR" noProof="0" dirty="0"/>
          </a:p>
          <a:p>
            <a:pPr marL="285750" indent="-285750">
              <a:buFont typeface="Wingdings" panose="05000000000000000000" pitchFamily="2" charset="2"/>
              <a:buChar char="ü"/>
            </a:pPr>
            <a:r>
              <a:rPr lang="fr-FR" noProof="0" dirty="0"/>
              <a:t>Elles doivent être accompagnées </a:t>
            </a:r>
            <a:r>
              <a:rPr lang="fr-FR" b="1" noProof="0" dirty="0"/>
              <a:t>d’un portefeuille d’investissements prioritaires nécessaires </a:t>
            </a:r>
            <a:r>
              <a:rPr lang="fr-FR" noProof="0" dirty="0"/>
              <a:t>à l’atteinte des objectifs climatiques.</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noProof="0" dirty="0"/>
              <a:t> Ainsi, pour que le secteur privé puisse jouer pleinement son rôle dans la conception, le financement et la mise en œuvre des priorités d’adaptation, </a:t>
            </a:r>
            <a:r>
              <a:rPr lang="fr-FR" b="1" noProof="0" dirty="0"/>
              <a:t>il est crucial de l’impliquer dès les premières étapes de la planification.</a:t>
            </a:r>
          </a:p>
          <a:p>
            <a:pPr marL="285750" indent="-285750">
              <a:buFont typeface="Wingdings" panose="05000000000000000000" pitchFamily="2" charset="2"/>
              <a:buChar char="ü"/>
            </a:pPr>
            <a:endParaRPr lang="fr-FR" noProof="0" dirty="0"/>
          </a:p>
          <a:p>
            <a:endParaRPr lang="fr-FR" noProof="0" dirty="0"/>
          </a:p>
        </p:txBody>
      </p:sp>
      <p:grpSp>
        <p:nvGrpSpPr>
          <p:cNvPr id="3" name="Group 2">
            <a:extLst>
              <a:ext uri="{FF2B5EF4-FFF2-40B4-BE49-F238E27FC236}">
                <a16:creationId xmlns:a16="http://schemas.microsoft.com/office/drawing/2014/main" id="{CE9DF6EB-8EC8-C0B4-7444-201A1B8BC051}"/>
              </a:ext>
            </a:extLst>
          </p:cNvPr>
          <p:cNvGrpSpPr/>
          <p:nvPr/>
        </p:nvGrpSpPr>
        <p:grpSpPr>
          <a:xfrm>
            <a:off x="6562164" y="665706"/>
            <a:ext cx="5355103" cy="5842700"/>
            <a:chOff x="6990080" y="1007624"/>
            <a:chExt cx="4801458" cy="5161039"/>
          </a:xfrm>
        </p:grpSpPr>
        <p:pic>
          <p:nvPicPr>
            <p:cNvPr id="5" name="Picture 4">
              <a:extLst>
                <a:ext uri="{FF2B5EF4-FFF2-40B4-BE49-F238E27FC236}">
                  <a16:creationId xmlns:a16="http://schemas.microsoft.com/office/drawing/2014/main" id="{4EB129EA-3DD9-FF7E-D232-98102560743C}"/>
                </a:ext>
              </a:extLst>
            </p:cNvPr>
            <p:cNvPicPr>
              <a:picLocks noChangeAspect="1"/>
            </p:cNvPicPr>
            <p:nvPr/>
          </p:nvPicPr>
          <p:blipFill>
            <a:blip r:embed="rId3"/>
            <a:stretch>
              <a:fillRect/>
            </a:stretch>
          </p:blipFill>
          <p:spPr>
            <a:xfrm>
              <a:off x="6990080" y="1007624"/>
              <a:ext cx="4801458" cy="5161039"/>
            </a:xfrm>
            <a:prstGeom prst="rect">
              <a:avLst/>
            </a:prstGeom>
          </p:spPr>
        </p:pic>
        <p:sp>
          <p:nvSpPr>
            <p:cNvPr id="6" name="Rectangle 5">
              <a:extLst>
                <a:ext uri="{FF2B5EF4-FFF2-40B4-BE49-F238E27FC236}">
                  <a16:creationId xmlns:a16="http://schemas.microsoft.com/office/drawing/2014/main" id="{0D726492-87B3-E77D-E95F-CC8B1EA4DD96}"/>
                </a:ext>
              </a:extLst>
            </p:cNvPr>
            <p:cNvSpPr/>
            <p:nvPr/>
          </p:nvSpPr>
          <p:spPr>
            <a:xfrm>
              <a:off x="7373462" y="5711180"/>
              <a:ext cx="651952" cy="20678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sp>
        <p:nvSpPr>
          <p:cNvPr id="7" name="TextBox 6">
            <a:extLst>
              <a:ext uri="{FF2B5EF4-FFF2-40B4-BE49-F238E27FC236}">
                <a16:creationId xmlns:a16="http://schemas.microsoft.com/office/drawing/2014/main" id="{97DF6B3D-8BC6-3640-B0BE-E44F754A1084}"/>
              </a:ext>
            </a:extLst>
          </p:cNvPr>
          <p:cNvSpPr txBox="1"/>
          <p:nvPr/>
        </p:nvSpPr>
        <p:spPr>
          <a:xfrm>
            <a:off x="10773022" y="6642556"/>
            <a:ext cx="1418978" cy="215444"/>
          </a:xfrm>
          <a:prstGeom prst="rect">
            <a:avLst/>
          </a:prstGeom>
          <a:noFill/>
        </p:spPr>
        <p:txBody>
          <a:bodyPr wrap="none" rtlCol="0">
            <a:spAutoFit/>
          </a:bodyPr>
          <a:lstStyle/>
          <a:p>
            <a:r>
              <a:rPr lang="fr-FR" sz="800" i="1" noProof="0" dirty="0">
                <a:solidFill>
                  <a:schemeClr val="accent1"/>
                </a:solidFill>
                <a:latin typeface="Arial" panose="020B0604020202020204" pitchFamily="34" charset="0"/>
                <a:cs typeface="Arial" panose="020B0604020202020204" pitchFamily="34" charset="0"/>
              </a:rPr>
              <a:t>Source: World Bank, 2023.</a:t>
            </a:r>
          </a:p>
        </p:txBody>
      </p:sp>
      <p:sp>
        <p:nvSpPr>
          <p:cNvPr id="4" name="Rectangle 3">
            <a:extLst>
              <a:ext uri="{FF2B5EF4-FFF2-40B4-BE49-F238E27FC236}">
                <a16:creationId xmlns:a16="http://schemas.microsoft.com/office/drawing/2014/main" id="{7E5A2883-B656-D343-8268-42C6725E83A7}"/>
              </a:ext>
            </a:extLst>
          </p:cNvPr>
          <p:cNvSpPr/>
          <p:nvPr/>
        </p:nvSpPr>
        <p:spPr>
          <a:xfrm>
            <a:off x="7565161" y="844827"/>
            <a:ext cx="2329250" cy="11692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accent4"/>
                </a:solidFill>
              </a:rPr>
              <a:t>Caractère Exhaustif</a:t>
            </a:r>
          </a:p>
          <a:p>
            <a:pPr algn="ctr"/>
            <a:r>
              <a:rPr lang="fr-FR" sz="1000" noProof="0" dirty="0">
                <a:solidFill>
                  <a:schemeClr val="tx1"/>
                </a:solidFill>
              </a:rPr>
              <a:t>Année de pic des émissions de GES,</a:t>
            </a:r>
          </a:p>
          <a:p>
            <a:pPr algn="ctr"/>
            <a:r>
              <a:rPr lang="fr-FR" sz="1000" noProof="0" dirty="0">
                <a:solidFill>
                  <a:schemeClr val="tx1"/>
                </a:solidFill>
              </a:rPr>
              <a:t>objectifs quantitatifs de réduction;</a:t>
            </a:r>
          </a:p>
          <a:p>
            <a:pPr algn="ctr"/>
            <a:r>
              <a:rPr lang="fr-FR" sz="1000" noProof="0" dirty="0">
                <a:solidFill>
                  <a:schemeClr val="tx1"/>
                </a:solidFill>
              </a:rPr>
              <a:t>spécifications sectorielles ou globales;</a:t>
            </a:r>
          </a:p>
          <a:p>
            <a:pPr algn="ctr"/>
            <a:r>
              <a:rPr lang="fr-FR" sz="1000" noProof="0" dirty="0">
                <a:solidFill>
                  <a:schemeClr val="tx1"/>
                </a:solidFill>
              </a:rPr>
              <a:t>quantification des impacts climatiques;</a:t>
            </a:r>
          </a:p>
          <a:p>
            <a:pPr algn="ctr"/>
            <a:r>
              <a:rPr lang="fr-FR" sz="1000" noProof="0" dirty="0">
                <a:solidFill>
                  <a:schemeClr val="tx1"/>
                </a:solidFill>
              </a:rPr>
              <a:t>plan d’action pour l’adaptation au climat</a:t>
            </a:r>
          </a:p>
        </p:txBody>
      </p:sp>
      <p:sp>
        <p:nvSpPr>
          <p:cNvPr id="10" name="Oval 9">
            <a:extLst>
              <a:ext uri="{FF2B5EF4-FFF2-40B4-BE49-F238E27FC236}">
                <a16:creationId xmlns:a16="http://schemas.microsoft.com/office/drawing/2014/main" id="{38C33774-A2F7-EF4A-8EF3-83AA37D4B28F}"/>
              </a:ext>
            </a:extLst>
          </p:cNvPr>
          <p:cNvSpPr/>
          <p:nvPr/>
        </p:nvSpPr>
        <p:spPr>
          <a:xfrm>
            <a:off x="10066857" y="1107632"/>
            <a:ext cx="2329249" cy="15316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accent3"/>
                </a:solidFill>
              </a:rPr>
              <a:t>Ambition</a:t>
            </a:r>
          </a:p>
          <a:p>
            <a:pPr algn="ctr"/>
            <a:r>
              <a:rPr lang="fr-FR" sz="1000" noProof="0" dirty="0">
                <a:solidFill>
                  <a:schemeClr val="tx1"/>
                </a:solidFill>
              </a:rPr>
              <a:t>Réductions d’émissions ciblées à l’horizon 2050; stratégie à long terme enregistrée (LTS); feuille de route/cadre pour les actions d’atténuation et d’adaptation à long terme</a:t>
            </a:r>
          </a:p>
        </p:txBody>
      </p:sp>
      <p:sp>
        <p:nvSpPr>
          <p:cNvPr id="11" name="Oval 10">
            <a:extLst>
              <a:ext uri="{FF2B5EF4-FFF2-40B4-BE49-F238E27FC236}">
                <a16:creationId xmlns:a16="http://schemas.microsoft.com/office/drawing/2014/main" id="{09A5A9D3-C1C9-E64B-B2D4-5DD59761ED38}"/>
              </a:ext>
            </a:extLst>
          </p:cNvPr>
          <p:cNvSpPr/>
          <p:nvPr/>
        </p:nvSpPr>
        <p:spPr>
          <a:xfrm>
            <a:off x="10227432" y="4218738"/>
            <a:ext cx="2008097" cy="15316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accent2"/>
                </a:solidFill>
              </a:rPr>
              <a:t>Alignement</a:t>
            </a:r>
          </a:p>
          <a:p>
            <a:pPr algn="ctr"/>
            <a:r>
              <a:rPr lang="fr-FR" sz="1000" noProof="0" dirty="0">
                <a:solidFill>
                  <a:schemeClr val="tx1"/>
                </a:solidFill>
              </a:rPr>
              <a:t>En conformité avec l’Accord de Paris ;</a:t>
            </a:r>
          </a:p>
          <a:p>
            <a:pPr algn="ctr"/>
            <a:r>
              <a:rPr lang="fr-FR" sz="1000" noProof="0" dirty="0">
                <a:solidFill>
                  <a:schemeClr val="tx1"/>
                </a:solidFill>
              </a:rPr>
              <a:t>alignement sur les lois, politiques et</a:t>
            </a:r>
          </a:p>
          <a:p>
            <a:pPr algn="ctr"/>
            <a:r>
              <a:rPr lang="fr-FR" sz="1000" noProof="0" dirty="0">
                <a:solidFill>
                  <a:schemeClr val="tx1"/>
                </a:solidFill>
              </a:rPr>
              <a:t>processus nationaux</a:t>
            </a:r>
          </a:p>
        </p:txBody>
      </p:sp>
      <p:sp>
        <p:nvSpPr>
          <p:cNvPr id="12" name="Oval 11">
            <a:extLst>
              <a:ext uri="{FF2B5EF4-FFF2-40B4-BE49-F238E27FC236}">
                <a16:creationId xmlns:a16="http://schemas.microsoft.com/office/drawing/2014/main" id="{C5522F01-D426-4349-8E80-D31E9CEA5DE3}"/>
              </a:ext>
            </a:extLst>
          </p:cNvPr>
          <p:cNvSpPr/>
          <p:nvPr/>
        </p:nvSpPr>
        <p:spPr>
          <a:xfrm>
            <a:off x="7083833" y="4642145"/>
            <a:ext cx="2218075" cy="15316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accent1"/>
                </a:solidFill>
              </a:rPr>
              <a:t>Équité</a:t>
            </a:r>
          </a:p>
          <a:p>
            <a:pPr algn="ctr"/>
            <a:r>
              <a:rPr lang="fr-FR" sz="1000" noProof="0" dirty="0">
                <a:solidFill>
                  <a:schemeClr val="tx1"/>
                </a:solidFill>
              </a:rPr>
              <a:t>Impacts liés au genre; effets sur l’égalité</a:t>
            </a:r>
          </a:p>
          <a:p>
            <a:pPr algn="ctr"/>
            <a:r>
              <a:rPr lang="fr-FR" sz="1000" noProof="0" dirty="0">
                <a:solidFill>
                  <a:schemeClr val="tx1"/>
                </a:solidFill>
              </a:rPr>
              <a:t>sociale; processus de suivi des</a:t>
            </a:r>
          </a:p>
          <a:p>
            <a:pPr algn="ctr"/>
            <a:r>
              <a:rPr lang="fr-FR" sz="1000" noProof="0" dirty="0">
                <a:solidFill>
                  <a:schemeClr val="tx1"/>
                </a:solidFill>
              </a:rPr>
              <a:t>performances de l’adaptation au climat</a:t>
            </a:r>
          </a:p>
        </p:txBody>
      </p:sp>
      <p:sp>
        <p:nvSpPr>
          <p:cNvPr id="13" name="Oval 12">
            <a:extLst>
              <a:ext uri="{FF2B5EF4-FFF2-40B4-BE49-F238E27FC236}">
                <a16:creationId xmlns:a16="http://schemas.microsoft.com/office/drawing/2014/main" id="{987D403A-B8ED-C846-910A-AC34502E406B}"/>
              </a:ext>
            </a:extLst>
          </p:cNvPr>
          <p:cNvSpPr/>
          <p:nvPr/>
        </p:nvSpPr>
        <p:spPr>
          <a:xfrm>
            <a:off x="6395052" y="2976365"/>
            <a:ext cx="1699497" cy="153163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accent4">
                    <a:lumMod val="75000"/>
                  </a:schemeClr>
                </a:solidFill>
              </a:rPr>
              <a:t>Délais</a:t>
            </a:r>
          </a:p>
          <a:p>
            <a:pPr algn="ctr"/>
            <a:r>
              <a:rPr lang="fr-FR" sz="1000" noProof="0" dirty="0">
                <a:solidFill>
                  <a:schemeClr val="tx1"/>
                </a:solidFill>
              </a:rPr>
              <a:t>Moment de soumission des CDN/PNA et</a:t>
            </a:r>
          </a:p>
          <a:p>
            <a:pPr algn="ctr"/>
            <a:r>
              <a:rPr lang="fr-FR" sz="1000" noProof="0" dirty="0">
                <a:solidFill>
                  <a:schemeClr val="tx1"/>
                </a:solidFill>
              </a:rPr>
              <a:t>intervalles de mise à jour</a:t>
            </a:r>
          </a:p>
        </p:txBody>
      </p:sp>
      <p:sp>
        <p:nvSpPr>
          <p:cNvPr id="15" name="Oval 14">
            <a:extLst>
              <a:ext uri="{FF2B5EF4-FFF2-40B4-BE49-F238E27FC236}">
                <a16:creationId xmlns:a16="http://schemas.microsoft.com/office/drawing/2014/main" id="{2EEC355C-2744-3A46-80D9-87875EADB851}"/>
              </a:ext>
            </a:extLst>
          </p:cNvPr>
          <p:cNvSpPr/>
          <p:nvPr/>
        </p:nvSpPr>
        <p:spPr>
          <a:xfrm>
            <a:off x="8895159" y="2928252"/>
            <a:ext cx="999252" cy="1001496"/>
          </a:xfrm>
          <a:prstGeom prst="ellipse">
            <a:avLst/>
          </a:prstGeom>
          <a:solidFill>
            <a:srgbClr val="909293"/>
          </a:solidFill>
          <a:ln>
            <a:solidFill>
              <a:srgbClr val="9092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4" name="Oval 13">
            <a:extLst>
              <a:ext uri="{FF2B5EF4-FFF2-40B4-BE49-F238E27FC236}">
                <a16:creationId xmlns:a16="http://schemas.microsoft.com/office/drawing/2014/main" id="{52A525FB-1C5A-F941-A2DE-47A3AC780B5C}"/>
              </a:ext>
            </a:extLst>
          </p:cNvPr>
          <p:cNvSpPr/>
          <p:nvPr/>
        </p:nvSpPr>
        <p:spPr>
          <a:xfrm>
            <a:off x="8825596" y="3178719"/>
            <a:ext cx="1138378" cy="5715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noProof="0" dirty="0">
                <a:solidFill>
                  <a:schemeClr val="bg1"/>
                </a:solidFill>
              </a:rPr>
              <a:t>Principes d’examen des CDN, LTS et PNA</a:t>
            </a:r>
          </a:p>
        </p:txBody>
      </p:sp>
      <p:sp>
        <p:nvSpPr>
          <p:cNvPr id="16" name="TextBox 15">
            <a:extLst>
              <a:ext uri="{FF2B5EF4-FFF2-40B4-BE49-F238E27FC236}">
                <a16:creationId xmlns:a16="http://schemas.microsoft.com/office/drawing/2014/main" id="{2DA42429-4D79-EF44-B8DC-F231F05D7391}"/>
              </a:ext>
            </a:extLst>
          </p:cNvPr>
          <p:cNvSpPr txBox="1"/>
          <p:nvPr/>
        </p:nvSpPr>
        <p:spPr>
          <a:xfrm>
            <a:off x="7716880" y="6087471"/>
            <a:ext cx="4294467" cy="246221"/>
          </a:xfrm>
          <a:prstGeom prst="rect">
            <a:avLst/>
          </a:prstGeom>
          <a:solidFill>
            <a:schemeClr val="bg1"/>
          </a:solidFill>
          <a:ln>
            <a:solidFill>
              <a:schemeClr val="bg1"/>
            </a:solidFill>
          </a:ln>
        </p:spPr>
        <p:txBody>
          <a:bodyPr wrap="square" rtlCol="0">
            <a:spAutoFit/>
          </a:bodyPr>
          <a:lstStyle/>
          <a:p>
            <a:r>
              <a:rPr lang="fr-FR" sz="1000" noProof="0" dirty="0"/>
              <a:t>Cinq principes pour un examen de haut niveau des CDN, LTS et PNA</a:t>
            </a:r>
          </a:p>
        </p:txBody>
      </p:sp>
    </p:spTree>
    <p:extLst>
      <p:ext uri="{BB962C8B-B14F-4D97-AF65-F5344CB8AC3E}">
        <p14:creationId xmlns:p14="http://schemas.microsoft.com/office/powerpoint/2010/main" val="2150574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Politiques Nationales de Lutte contre le Changement Climatique</a:t>
            </a:r>
          </a:p>
        </p:txBody>
      </p:sp>
      <p:sp>
        <p:nvSpPr>
          <p:cNvPr id="9" name="Rectangle 8">
            <a:extLst>
              <a:ext uri="{FF2B5EF4-FFF2-40B4-BE49-F238E27FC236}">
                <a16:creationId xmlns:a16="http://schemas.microsoft.com/office/drawing/2014/main" id="{8E9E51F8-3A5C-A9AE-6BC9-7834C6940DCB}"/>
              </a:ext>
            </a:extLst>
          </p:cNvPr>
          <p:cNvSpPr/>
          <p:nvPr/>
        </p:nvSpPr>
        <p:spPr>
          <a:xfrm>
            <a:off x="693336" y="1879042"/>
            <a:ext cx="4943789" cy="4200211"/>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Contributions Déterminées au niveau National (CDN)</a:t>
            </a:r>
          </a:p>
          <a:p>
            <a:pPr algn="ctr"/>
            <a:endParaRPr lang="fr-FR" b="1" noProof="0" dirty="0">
              <a:solidFill>
                <a:schemeClr val="accent1"/>
              </a:solidFill>
            </a:endParaRPr>
          </a:p>
          <a:p>
            <a:pPr algn="ctr"/>
            <a:r>
              <a:rPr lang="fr-FR" noProof="0" dirty="0">
                <a:solidFill>
                  <a:schemeClr val="tx1"/>
                </a:solidFill>
              </a:rPr>
              <a:t>Les CDN sont au cœur de l’Accord de Paris : elles représentent les plans d’action de chaque pays pour réduire les émissions de gaz à effet de serre et s’adapter aux impacts du changement climatique. En 2023 puis tous les cinq ans, chaque Partie réalisera un bilan de ses performances par rapport à sa CDN, afin d’orienter la préparation des CDN suivantes en cohérence avec les objectifs de l’Accord de Paris.</a:t>
            </a:r>
            <a:endParaRPr lang="fr-FR" b="1" noProof="0" dirty="0">
              <a:solidFill>
                <a:schemeClr val="tx1"/>
              </a:solidFill>
            </a:endParaRPr>
          </a:p>
        </p:txBody>
      </p:sp>
      <p:sp>
        <p:nvSpPr>
          <p:cNvPr id="10" name="Rectangle 9">
            <a:extLst>
              <a:ext uri="{FF2B5EF4-FFF2-40B4-BE49-F238E27FC236}">
                <a16:creationId xmlns:a16="http://schemas.microsoft.com/office/drawing/2014/main" id="{9B694107-6E87-20BE-36FE-DBFAC933D5B3}"/>
              </a:ext>
            </a:extLst>
          </p:cNvPr>
          <p:cNvSpPr/>
          <p:nvPr/>
        </p:nvSpPr>
        <p:spPr>
          <a:xfrm>
            <a:off x="6554875" y="1879042"/>
            <a:ext cx="4943789" cy="4200211"/>
          </a:xfrm>
          <a:prstGeom prst="rect">
            <a:avLst/>
          </a:prstGeom>
          <a:solidFill>
            <a:srgbClr val="CEEA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Plans Nationaux d’Adaptation (PNA)</a:t>
            </a:r>
          </a:p>
          <a:p>
            <a:pPr algn="ctr"/>
            <a:endParaRPr lang="fr-FR" b="1" noProof="0" dirty="0">
              <a:solidFill>
                <a:schemeClr val="accent1"/>
              </a:solidFill>
            </a:endParaRPr>
          </a:p>
          <a:p>
            <a:pPr algn="ctr"/>
            <a:r>
              <a:rPr lang="fr-FR" noProof="0" dirty="0">
                <a:solidFill>
                  <a:schemeClr val="tx1"/>
                </a:solidFill>
              </a:rPr>
              <a:t>Les PNA encouragent les efforts d’adaptation, notamment en apportant un appui technique et financier accru aux pays en développement. Leur double objectif est de réduire la vulnérabilité face aux impacts climatiques en renforçant les capacités d’adaptation et d’intégrer l’adaptation dans les politiques et programmes existants, en particulier les stratégies de développement.</a:t>
            </a:r>
            <a:endParaRPr lang="fr-FR" b="1" noProof="0" dirty="0">
              <a:solidFill>
                <a:schemeClr val="tx1"/>
              </a:solidFill>
            </a:endParaRPr>
          </a:p>
          <a:p>
            <a:pPr algn="ctr"/>
            <a:endParaRPr lang="fr-FR" b="1" noProof="0" dirty="0">
              <a:solidFill>
                <a:schemeClr val="accent1"/>
              </a:solidFill>
            </a:endParaRPr>
          </a:p>
          <a:p>
            <a:pPr algn="ctr"/>
            <a:endParaRPr lang="fr-FR" b="1" noProof="0" dirty="0">
              <a:solidFill>
                <a:schemeClr val="accent1"/>
              </a:solidFill>
            </a:endParaRPr>
          </a:p>
        </p:txBody>
      </p:sp>
      <p:sp>
        <p:nvSpPr>
          <p:cNvPr id="3" name="TextBox 2">
            <a:extLst>
              <a:ext uri="{FF2B5EF4-FFF2-40B4-BE49-F238E27FC236}">
                <a16:creationId xmlns:a16="http://schemas.microsoft.com/office/drawing/2014/main" id="{B2616DF4-1F17-7643-335C-4B61BE3171C7}"/>
              </a:ext>
            </a:extLst>
          </p:cNvPr>
          <p:cNvSpPr txBox="1"/>
          <p:nvPr/>
        </p:nvSpPr>
        <p:spPr>
          <a:xfrm>
            <a:off x="596900" y="884253"/>
            <a:ext cx="10901764" cy="923330"/>
          </a:xfrm>
          <a:prstGeom prst="rect">
            <a:avLst/>
          </a:prstGeom>
          <a:noFill/>
        </p:spPr>
        <p:txBody>
          <a:bodyPr wrap="square">
            <a:spAutoFit/>
          </a:bodyPr>
          <a:lstStyle/>
          <a:p>
            <a:pPr marL="285750" indent="-285750">
              <a:buFont typeface="Arial" panose="020B0604020202020204" pitchFamily="34" charset="0"/>
              <a:buChar char="•"/>
            </a:pPr>
            <a:r>
              <a:rPr lang="fr-FR" noProof="0" dirty="0"/>
              <a:t>Comprendre les engagements de votre pays dans le cadre de l’Accord de Paris, notamment à travers les CDN et les PNA, est essentiel pour orienter le développement, la sélection, la conception et la mise en œuvre des PPP.</a:t>
            </a:r>
            <a:endParaRPr lang="fr-FR" sz="1800" noProof="0" dirty="0"/>
          </a:p>
        </p:txBody>
      </p:sp>
    </p:spTree>
    <p:extLst>
      <p:ext uri="{BB962C8B-B14F-4D97-AF65-F5344CB8AC3E}">
        <p14:creationId xmlns:p14="http://schemas.microsoft.com/office/powerpoint/2010/main" val="141800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The National Adaptation Plan (NAP) Process: Frequently Asked Questions - NAP  Global Network">
            <a:extLst>
              <a:ext uri="{FF2B5EF4-FFF2-40B4-BE49-F238E27FC236}">
                <a16:creationId xmlns:a16="http://schemas.microsoft.com/office/drawing/2014/main" id="{F96B7C00-18D5-3BCA-5A86-71E67C0E42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9454" y="837495"/>
            <a:ext cx="6405917" cy="536413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07320"/>
          </a:xfrm>
        </p:spPr>
        <p:txBody>
          <a:bodyPr/>
          <a:lstStyle/>
          <a:p>
            <a:r>
              <a:rPr lang="fr-FR" noProof="0" dirty="0"/>
              <a:t>Lier les Plans Nationaux d’Adaptation, les Plans d’Infrastructure et les PPP</a:t>
            </a:r>
            <a:br>
              <a:rPr lang="fr-FR" noProof="0" dirty="0"/>
            </a:br>
            <a:endParaRPr lang="fr-FR" noProof="0" dirty="0"/>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900" y="1039753"/>
            <a:ext cx="6375400" cy="536413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ü"/>
            </a:pPr>
            <a:r>
              <a:rPr lang="fr-FR" sz="1800" noProof="0" dirty="0"/>
              <a:t>L’adaptation aux impacts du changement climatique, qu’elle soit menée à l’échelle nationale, infranationale ou communautaire, requiert </a:t>
            </a:r>
            <a:r>
              <a:rPr lang="fr-FR" sz="1800" b="1" noProof="0" dirty="0"/>
              <a:t>un effort collectif</a:t>
            </a:r>
            <a:r>
              <a:rPr lang="fr-FR" sz="1800" noProof="0" dirty="0"/>
              <a:t>.</a:t>
            </a:r>
          </a:p>
          <a:p>
            <a:pPr marL="0" indent="0">
              <a:buNone/>
            </a:pPr>
            <a:endParaRPr lang="fr-FR" sz="1800" noProof="0" dirty="0">
              <a:ea typeface="Roboto" panose="02000000000000000000" pitchFamily="2" charset="0"/>
            </a:endParaRPr>
          </a:p>
          <a:p>
            <a:pPr>
              <a:buFont typeface="Wingdings" pitchFamily="2" charset="2"/>
              <a:buChar char="ü"/>
            </a:pPr>
            <a:r>
              <a:rPr lang="fr-FR" sz="1800" b="1" noProof="0" dirty="0"/>
              <a:t>Les PNA </a:t>
            </a:r>
            <a:r>
              <a:rPr lang="fr-FR" sz="1800" noProof="0" dirty="0"/>
              <a:t>sont essentiels pour instaurer une vision commune : ils identifient les besoins d’adaptation à moyen et long terme et définissent les stratégies et programmes pour y répondre. </a:t>
            </a:r>
          </a:p>
          <a:p>
            <a:pPr>
              <a:buFont typeface="Wingdings" pitchFamily="2" charset="2"/>
              <a:buChar char="ü"/>
            </a:pPr>
            <a:endParaRPr lang="fr-FR" sz="1800" noProof="0" dirty="0"/>
          </a:p>
          <a:p>
            <a:pPr>
              <a:buFont typeface="Wingdings" pitchFamily="2" charset="2"/>
              <a:buChar char="ü"/>
            </a:pPr>
            <a:r>
              <a:rPr lang="fr-FR" sz="1800" noProof="0" dirty="0"/>
              <a:t>Les lignes directrices des PNA insistent sur l’importance de la participation et de l’appropriation, notamment en </a:t>
            </a:r>
            <a:r>
              <a:rPr lang="fr-FR" sz="1800" b="1" noProof="0" dirty="0"/>
              <a:t>impliquant les groupes vulnérables qui subissent le plus les effets du changement climatique</a:t>
            </a:r>
            <a:r>
              <a:rPr lang="fr-FR" sz="1800" noProof="0" dirty="0"/>
              <a:t>.</a:t>
            </a:r>
          </a:p>
          <a:p>
            <a:pPr>
              <a:buFont typeface="Wingdings" pitchFamily="2" charset="2"/>
              <a:buChar char="ü"/>
            </a:pPr>
            <a:endParaRPr lang="fr-FR" sz="1800" noProof="0" dirty="0"/>
          </a:p>
          <a:p>
            <a:pPr>
              <a:buFont typeface="Wingdings" pitchFamily="2" charset="2"/>
              <a:buChar char="ü"/>
            </a:pPr>
            <a:r>
              <a:rPr lang="fr-FR" sz="1800" noProof="0" dirty="0"/>
              <a:t>Afin que le secteur privé puisse contribuer pleinement à la conception, au financement et à la mise en œuvre des priorités d’adaptation, </a:t>
            </a:r>
            <a:r>
              <a:rPr lang="fr-FR" sz="1800" b="1" noProof="0" dirty="0"/>
              <a:t>il est crucial de l’associer dès les premières phases de planification.</a:t>
            </a:r>
            <a:endParaRPr lang="fr-FR" sz="1800" b="1" noProof="0" dirty="0">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A69D648B-A5C8-69C1-DB2C-E20311D087E9}"/>
              </a:ext>
            </a:extLst>
          </p:cNvPr>
          <p:cNvSpPr txBox="1"/>
          <p:nvPr/>
        </p:nvSpPr>
        <p:spPr>
          <a:xfrm>
            <a:off x="10361050" y="6642556"/>
            <a:ext cx="1830950" cy="215444"/>
          </a:xfrm>
          <a:prstGeom prst="rect">
            <a:avLst/>
          </a:prstGeom>
          <a:noFill/>
        </p:spPr>
        <p:txBody>
          <a:bodyPr wrap="none" rtlCol="0">
            <a:spAutoFit/>
          </a:bodyPr>
          <a:lstStyle/>
          <a:p>
            <a:r>
              <a:rPr lang="fr-FR" sz="800" i="1" noProof="0" dirty="0">
                <a:solidFill>
                  <a:schemeClr val="accent1"/>
                </a:solidFill>
                <a:latin typeface="Arial" panose="020B0604020202020204" pitchFamily="34" charset="0"/>
                <a:cs typeface="Arial" panose="020B0604020202020204" pitchFamily="34" charset="0"/>
              </a:rPr>
              <a:t>Source: NAP Global Network, 2016.</a:t>
            </a:r>
          </a:p>
        </p:txBody>
      </p:sp>
      <p:sp>
        <p:nvSpPr>
          <p:cNvPr id="5" name="Block Arc 4">
            <a:extLst>
              <a:ext uri="{FF2B5EF4-FFF2-40B4-BE49-F238E27FC236}">
                <a16:creationId xmlns:a16="http://schemas.microsoft.com/office/drawing/2014/main" id="{977D6672-8CC8-8B45-8657-5BCDFAC30BA0}"/>
              </a:ext>
            </a:extLst>
          </p:cNvPr>
          <p:cNvSpPr/>
          <p:nvPr/>
        </p:nvSpPr>
        <p:spPr>
          <a:xfrm>
            <a:off x="8785881" y="1039753"/>
            <a:ext cx="1373062" cy="325378"/>
          </a:xfrm>
          <a:prstGeom prst="blockArc">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ArchUp">
              <a:avLst/>
            </a:prstTxWarp>
          </a:bodyPr>
          <a:lstStyle/>
          <a:p>
            <a:pPr algn="ctr"/>
            <a:r>
              <a:rPr lang="fr-FR" sz="800" b="1" noProof="0" dirty="0">
                <a:solidFill>
                  <a:schemeClr val="tx1"/>
                </a:solidFill>
              </a:rPr>
              <a:t>PROCESSUS DE PNA</a:t>
            </a:r>
          </a:p>
        </p:txBody>
      </p:sp>
      <p:sp>
        <p:nvSpPr>
          <p:cNvPr id="8" name="Block Arc 7">
            <a:extLst>
              <a:ext uri="{FF2B5EF4-FFF2-40B4-BE49-F238E27FC236}">
                <a16:creationId xmlns:a16="http://schemas.microsoft.com/office/drawing/2014/main" id="{7985EB56-7BAF-044F-BD05-2D8E0F3B2A0F}"/>
              </a:ext>
            </a:extLst>
          </p:cNvPr>
          <p:cNvSpPr/>
          <p:nvPr/>
        </p:nvSpPr>
        <p:spPr>
          <a:xfrm>
            <a:off x="8785881" y="1999957"/>
            <a:ext cx="1373062" cy="707320"/>
          </a:xfrm>
          <a:prstGeom prst="blockArc">
            <a:avLst>
              <a:gd name="adj1" fmla="val 10993574"/>
              <a:gd name="adj2" fmla="val 21084019"/>
              <a:gd name="adj3" fmla="val 16009"/>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ArchUp">
              <a:avLst/>
            </a:prstTxWarp>
          </a:bodyPr>
          <a:lstStyle/>
          <a:p>
            <a:pPr algn="ctr"/>
            <a:endParaRPr lang="fr-FR" sz="800" b="1" noProof="0" dirty="0">
              <a:solidFill>
                <a:schemeClr val="tx1"/>
              </a:solidFill>
            </a:endParaRPr>
          </a:p>
        </p:txBody>
      </p:sp>
      <p:sp>
        <p:nvSpPr>
          <p:cNvPr id="9" name="Block Arc 8">
            <a:extLst>
              <a:ext uri="{FF2B5EF4-FFF2-40B4-BE49-F238E27FC236}">
                <a16:creationId xmlns:a16="http://schemas.microsoft.com/office/drawing/2014/main" id="{883C34D3-ACE6-2549-8DD5-581C5414A301}"/>
              </a:ext>
            </a:extLst>
          </p:cNvPr>
          <p:cNvSpPr/>
          <p:nvPr/>
        </p:nvSpPr>
        <p:spPr>
          <a:xfrm>
            <a:off x="8785881" y="2156044"/>
            <a:ext cx="1373062" cy="428626"/>
          </a:xfrm>
          <a:prstGeom prst="blockArc">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ArchUp">
              <a:avLst/>
            </a:prstTxWarp>
          </a:bodyPr>
          <a:lstStyle/>
          <a:p>
            <a:pPr algn="ctr"/>
            <a:r>
              <a:rPr lang="fr-FR" sz="800" b="1" noProof="0" dirty="0">
                <a:solidFill>
                  <a:schemeClr val="tx1"/>
                </a:solidFill>
              </a:rPr>
              <a:t>FACTEURS FAVORABLES</a:t>
            </a:r>
          </a:p>
        </p:txBody>
      </p:sp>
      <p:sp>
        <p:nvSpPr>
          <p:cNvPr id="6" name="Rectangle 5">
            <a:extLst>
              <a:ext uri="{FF2B5EF4-FFF2-40B4-BE49-F238E27FC236}">
                <a16:creationId xmlns:a16="http://schemas.microsoft.com/office/drawing/2014/main" id="{00F7FF40-3FEE-AE42-A8A5-49945811044B}"/>
              </a:ext>
            </a:extLst>
          </p:cNvPr>
          <p:cNvSpPr/>
          <p:nvPr/>
        </p:nvSpPr>
        <p:spPr>
          <a:xfrm>
            <a:off x="7479021" y="2707277"/>
            <a:ext cx="493385" cy="364536"/>
          </a:xfrm>
          <a:prstGeom prst="rect">
            <a:avLst/>
          </a:prstGeom>
          <a:solidFill>
            <a:srgbClr val="0F94BC"/>
          </a:solidFill>
          <a:ln>
            <a:solidFill>
              <a:srgbClr val="0F94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0" name="Oval 9">
            <a:extLst>
              <a:ext uri="{FF2B5EF4-FFF2-40B4-BE49-F238E27FC236}">
                <a16:creationId xmlns:a16="http://schemas.microsoft.com/office/drawing/2014/main" id="{16A4B228-3229-EB49-80B2-4C150B6F2FBE}"/>
              </a:ext>
            </a:extLst>
          </p:cNvPr>
          <p:cNvSpPr/>
          <p:nvPr/>
        </p:nvSpPr>
        <p:spPr>
          <a:xfrm>
            <a:off x="9179044" y="4424133"/>
            <a:ext cx="789088" cy="347013"/>
          </a:xfrm>
          <a:prstGeom prst="ellipse">
            <a:avLst/>
          </a:prstGeom>
          <a:solidFill>
            <a:srgbClr val="E30613"/>
          </a:solidFill>
          <a:ln>
            <a:solidFill>
              <a:srgbClr val="E306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2" name="TextBox 11">
            <a:extLst>
              <a:ext uri="{FF2B5EF4-FFF2-40B4-BE49-F238E27FC236}">
                <a16:creationId xmlns:a16="http://schemas.microsoft.com/office/drawing/2014/main" id="{9BD4F1E4-4F32-E548-A3D2-1EBE4A4BDD2F}"/>
              </a:ext>
            </a:extLst>
          </p:cNvPr>
          <p:cNvSpPr txBox="1"/>
          <p:nvPr/>
        </p:nvSpPr>
        <p:spPr>
          <a:xfrm>
            <a:off x="7324714" y="2707277"/>
            <a:ext cx="797013" cy="215444"/>
          </a:xfrm>
          <a:prstGeom prst="rect">
            <a:avLst/>
          </a:prstGeom>
          <a:noFill/>
        </p:spPr>
        <p:txBody>
          <a:bodyPr wrap="none" rtlCol="0">
            <a:spAutoFit/>
          </a:bodyPr>
          <a:lstStyle/>
          <a:p>
            <a:r>
              <a:rPr lang="fr-FR" sz="800" b="1" noProof="0" dirty="0"/>
              <a:t>Planification</a:t>
            </a:r>
          </a:p>
        </p:txBody>
      </p:sp>
      <p:sp>
        <p:nvSpPr>
          <p:cNvPr id="14" name="Oval 13">
            <a:extLst>
              <a:ext uri="{FF2B5EF4-FFF2-40B4-BE49-F238E27FC236}">
                <a16:creationId xmlns:a16="http://schemas.microsoft.com/office/drawing/2014/main" id="{13D99DFD-B13E-574F-98DB-8A9B63E8F618}"/>
              </a:ext>
            </a:extLst>
          </p:cNvPr>
          <p:cNvSpPr/>
          <p:nvPr/>
        </p:nvSpPr>
        <p:spPr>
          <a:xfrm>
            <a:off x="8839307" y="2954628"/>
            <a:ext cx="797014" cy="117185"/>
          </a:xfrm>
          <a:prstGeom prst="ellipse">
            <a:avLst/>
          </a:prstGeom>
          <a:solidFill>
            <a:srgbClr val="EE8F00"/>
          </a:solidFill>
          <a:ln>
            <a:solidFill>
              <a:srgbClr val="EE8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5" name="TextBox 14">
            <a:extLst>
              <a:ext uri="{FF2B5EF4-FFF2-40B4-BE49-F238E27FC236}">
                <a16:creationId xmlns:a16="http://schemas.microsoft.com/office/drawing/2014/main" id="{6220D3E0-5C2D-EE43-AAB6-35F1D29599E7}"/>
              </a:ext>
            </a:extLst>
          </p:cNvPr>
          <p:cNvSpPr txBox="1"/>
          <p:nvPr/>
        </p:nvSpPr>
        <p:spPr>
          <a:xfrm>
            <a:off x="8831446" y="2964091"/>
            <a:ext cx="819455" cy="215444"/>
          </a:xfrm>
          <a:prstGeom prst="rect">
            <a:avLst/>
          </a:prstGeom>
          <a:noFill/>
        </p:spPr>
        <p:txBody>
          <a:bodyPr wrap="none" rtlCol="0">
            <a:spAutoFit/>
          </a:bodyPr>
          <a:lstStyle/>
          <a:p>
            <a:r>
              <a:rPr lang="fr-FR" sz="800" b="1" noProof="0" dirty="0"/>
              <a:t>Financement</a:t>
            </a:r>
          </a:p>
        </p:txBody>
      </p:sp>
      <p:sp>
        <p:nvSpPr>
          <p:cNvPr id="16" name="Rectangle 15">
            <a:extLst>
              <a:ext uri="{FF2B5EF4-FFF2-40B4-BE49-F238E27FC236}">
                <a16:creationId xmlns:a16="http://schemas.microsoft.com/office/drawing/2014/main" id="{41E79872-3239-AF43-B935-879600A6EC91}"/>
              </a:ext>
            </a:extLst>
          </p:cNvPr>
          <p:cNvSpPr/>
          <p:nvPr/>
        </p:nvSpPr>
        <p:spPr>
          <a:xfrm>
            <a:off x="9912250" y="3429000"/>
            <a:ext cx="789088" cy="227526"/>
          </a:xfrm>
          <a:prstGeom prst="rect">
            <a:avLst/>
          </a:prstGeom>
          <a:solidFill>
            <a:srgbClr val="E84E1F"/>
          </a:solidFill>
          <a:ln>
            <a:solidFill>
              <a:srgbClr val="E84E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7" name="TextBox 16">
            <a:extLst>
              <a:ext uri="{FF2B5EF4-FFF2-40B4-BE49-F238E27FC236}">
                <a16:creationId xmlns:a16="http://schemas.microsoft.com/office/drawing/2014/main" id="{7EA14798-269F-2B43-9040-E569E15C73C8}"/>
              </a:ext>
            </a:extLst>
          </p:cNvPr>
          <p:cNvSpPr txBox="1"/>
          <p:nvPr/>
        </p:nvSpPr>
        <p:spPr>
          <a:xfrm>
            <a:off x="9951322" y="3411838"/>
            <a:ext cx="1021478" cy="338554"/>
          </a:xfrm>
          <a:prstGeom prst="rect">
            <a:avLst/>
          </a:prstGeom>
          <a:noFill/>
        </p:spPr>
        <p:txBody>
          <a:bodyPr wrap="square" rtlCol="0">
            <a:spAutoFit/>
          </a:bodyPr>
          <a:lstStyle/>
          <a:p>
            <a:r>
              <a:rPr lang="fr-FR" sz="800" b="1" noProof="0" dirty="0"/>
              <a:t>Dispositifs institutionnels</a:t>
            </a:r>
          </a:p>
        </p:txBody>
      </p:sp>
      <p:sp>
        <p:nvSpPr>
          <p:cNvPr id="18" name="TextBox 17">
            <a:extLst>
              <a:ext uri="{FF2B5EF4-FFF2-40B4-BE49-F238E27FC236}">
                <a16:creationId xmlns:a16="http://schemas.microsoft.com/office/drawing/2014/main" id="{6DA8E62F-E24F-424C-85AA-9B31384DA246}"/>
              </a:ext>
            </a:extLst>
          </p:cNvPr>
          <p:cNvSpPr txBox="1"/>
          <p:nvPr/>
        </p:nvSpPr>
        <p:spPr>
          <a:xfrm>
            <a:off x="9137465" y="4423416"/>
            <a:ext cx="1021478" cy="338554"/>
          </a:xfrm>
          <a:prstGeom prst="rect">
            <a:avLst/>
          </a:prstGeom>
          <a:noFill/>
        </p:spPr>
        <p:txBody>
          <a:bodyPr wrap="square" rtlCol="0">
            <a:spAutoFit/>
          </a:bodyPr>
          <a:lstStyle/>
          <a:p>
            <a:r>
              <a:rPr lang="fr-FR" sz="800" b="1" noProof="0" dirty="0"/>
              <a:t>Partage d’Informations</a:t>
            </a:r>
          </a:p>
        </p:txBody>
      </p:sp>
      <p:sp>
        <p:nvSpPr>
          <p:cNvPr id="13" name="Oval 12">
            <a:extLst>
              <a:ext uri="{FF2B5EF4-FFF2-40B4-BE49-F238E27FC236}">
                <a16:creationId xmlns:a16="http://schemas.microsoft.com/office/drawing/2014/main" id="{C78AE69F-E177-E04A-B0F7-A0E25324AE98}"/>
              </a:ext>
            </a:extLst>
          </p:cNvPr>
          <p:cNvSpPr/>
          <p:nvPr/>
        </p:nvSpPr>
        <p:spPr>
          <a:xfrm>
            <a:off x="10869331" y="2675369"/>
            <a:ext cx="797013" cy="295539"/>
          </a:xfrm>
          <a:prstGeom prst="ellipse">
            <a:avLst/>
          </a:prstGeom>
          <a:solidFill>
            <a:srgbClr val="38A733"/>
          </a:solidFill>
          <a:ln>
            <a:solidFill>
              <a:srgbClr val="38A7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0" name="TextBox 19">
            <a:extLst>
              <a:ext uri="{FF2B5EF4-FFF2-40B4-BE49-F238E27FC236}">
                <a16:creationId xmlns:a16="http://schemas.microsoft.com/office/drawing/2014/main" id="{1C52F4A5-70D8-9343-9265-3CE78FAE02B3}"/>
              </a:ext>
            </a:extLst>
          </p:cNvPr>
          <p:cNvSpPr txBox="1"/>
          <p:nvPr/>
        </p:nvSpPr>
        <p:spPr>
          <a:xfrm>
            <a:off x="10879869" y="2694386"/>
            <a:ext cx="1021478" cy="215444"/>
          </a:xfrm>
          <a:prstGeom prst="rect">
            <a:avLst/>
          </a:prstGeom>
          <a:noFill/>
        </p:spPr>
        <p:txBody>
          <a:bodyPr wrap="square" rtlCol="0">
            <a:spAutoFit/>
          </a:bodyPr>
          <a:lstStyle/>
          <a:p>
            <a:r>
              <a:rPr lang="fr-FR" sz="800" b="1" noProof="0" dirty="0"/>
              <a:t>Mise en œuvre</a:t>
            </a:r>
          </a:p>
        </p:txBody>
      </p:sp>
      <p:sp>
        <p:nvSpPr>
          <p:cNvPr id="19" name="Rectangle 18">
            <a:extLst>
              <a:ext uri="{FF2B5EF4-FFF2-40B4-BE49-F238E27FC236}">
                <a16:creationId xmlns:a16="http://schemas.microsoft.com/office/drawing/2014/main" id="{D9FEEBF4-D95F-C74E-8DCB-125F72D2073B}"/>
              </a:ext>
            </a:extLst>
          </p:cNvPr>
          <p:cNvSpPr/>
          <p:nvPr/>
        </p:nvSpPr>
        <p:spPr>
          <a:xfrm>
            <a:off x="8290330" y="3656526"/>
            <a:ext cx="847135" cy="279747"/>
          </a:xfrm>
          <a:prstGeom prst="rect">
            <a:avLst/>
          </a:prstGeom>
          <a:solidFill>
            <a:srgbClr val="FFC701"/>
          </a:solidFill>
          <a:ln>
            <a:solidFill>
              <a:srgbClr val="FFC7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1" name="TextBox 20">
            <a:extLst>
              <a:ext uri="{FF2B5EF4-FFF2-40B4-BE49-F238E27FC236}">
                <a16:creationId xmlns:a16="http://schemas.microsoft.com/office/drawing/2014/main" id="{1841AB26-F4FB-9A43-9E0B-64804DCA0D63}"/>
              </a:ext>
            </a:extLst>
          </p:cNvPr>
          <p:cNvSpPr txBox="1"/>
          <p:nvPr/>
        </p:nvSpPr>
        <p:spPr>
          <a:xfrm>
            <a:off x="8290330" y="3647350"/>
            <a:ext cx="1021478" cy="338554"/>
          </a:xfrm>
          <a:prstGeom prst="rect">
            <a:avLst/>
          </a:prstGeom>
          <a:noFill/>
        </p:spPr>
        <p:txBody>
          <a:bodyPr wrap="square" rtlCol="0">
            <a:spAutoFit/>
          </a:bodyPr>
          <a:lstStyle/>
          <a:p>
            <a:r>
              <a:rPr lang="fr-FR" sz="800" b="1" noProof="0" dirty="0"/>
              <a:t>Renforcement des Capacités</a:t>
            </a:r>
          </a:p>
        </p:txBody>
      </p:sp>
      <p:sp>
        <p:nvSpPr>
          <p:cNvPr id="22" name="Rectangle 21">
            <a:extLst>
              <a:ext uri="{FF2B5EF4-FFF2-40B4-BE49-F238E27FC236}">
                <a16:creationId xmlns:a16="http://schemas.microsoft.com/office/drawing/2014/main" id="{5159A67D-96B0-AB44-8F02-63F969DB3F38}"/>
              </a:ext>
            </a:extLst>
          </p:cNvPr>
          <p:cNvSpPr/>
          <p:nvPr/>
        </p:nvSpPr>
        <p:spPr>
          <a:xfrm>
            <a:off x="9144158" y="5647486"/>
            <a:ext cx="774785" cy="229257"/>
          </a:xfrm>
          <a:prstGeom prst="rect">
            <a:avLst/>
          </a:prstGeom>
          <a:solidFill>
            <a:srgbClr val="929199"/>
          </a:solidFill>
          <a:ln>
            <a:solidFill>
              <a:srgbClr val="929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4" name="TextBox 23">
            <a:extLst>
              <a:ext uri="{FF2B5EF4-FFF2-40B4-BE49-F238E27FC236}">
                <a16:creationId xmlns:a16="http://schemas.microsoft.com/office/drawing/2014/main" id="{796D0316-BC19-1D4F-985C-46068F23ACA2}"/>
              </a:ext>
            </a:extLst>
          </p:cNvPr>
          <p:cNvSpPr txBox="1"/>
          <p:nvPr/>
        </p:nvSpPr>
        <p:spPr>
          <a:xfrm>
            <a:off x="8943409" y="5617178"/>
            <a:ext cx="1090363" cy="215444"/>
          </a:xfrm>
          <a:prstGeom prst="rect">
            <a:avLst/>
          </a:prstGeom>
          <a:noFill/>
        </p:spPr>
        <p:txBody>
          <a:bodyPr wrap="none" rtlCol="0">
            <a:spAutoFit/>
          </a:bodyPr>
          <a:lstStyle/>
          <a:p>
            <a:r>
              <a:rPr lang="fr-FR" sz="800" b="1" noProof="0" dirty="0"/>
              <a:t>Suivi et évaluation</a:t>
            </a:r>
          </a:p>
        </p:txBody>
      </p:sp>
    </p:spTree>
    <p:extLst>
      <p:ext uri="{BB962C8B-B14F-4D97-AF65-F5344CB8AC3E}">
        <p14:creationId xmlns:p14="http://schemas.microsoft.com/office/powerpoint/2010/main" val="3310725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de présentation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461274" cy="1346010"/>
          </a:xfrm>
        </p:spPr>
        <p:txBody>
          <a:bodyPr/>
          <a:lstStyle/>
          <a:p>
            <a:r>
              <a:rPr lang="fr-FR" sz="1800" noProof="0" dirty="0">
                <a:solidFill>
                  <a:schemeClr val="bg1">
                    <a:lumMod val="75000"/>
                  </a:schemeClr>
                </a:solidFill>
              </a:rPr>
              <a:t> Créer un environnement favorable à l’adaptation climatique</a:t>
            </a:r>
          </a:p>
          <a:p>
            <a:r>
              <a:rPr lang="fr-FR" noProof="0" dirty="0"/>
              <a:t> </a:t>
            </a:r>
            <a:r>
              <a:rPr lang="fr-FR" sz="1800" noProof="0" dirty="0">
                <a:solidFill>
                  <a:schemeClr val="bg1">
                    <a:lumMod val="75000"/>
                  </a:schemeClr>
                </a:solidFill>
              </a:rPr>
              <a:t>Les CDN et les PNA</a:t>
            </a:r>
          </a:p>
          <a:p>
            <a:r>
              <a:rPr lang="fr-FR" sz="1800" b="1" noProof="0" dirty="0"/>
              <a:t>Le lien entre les ODD et les infrastructures</a:t>
            </a:r>
          </a:p>
        </p:txBody>
      </p:sp>
    </p:spTree>
    <p:extLst>
      <p:ext uri="{BB962C8B-B14F-4D97-AF65-F5344CB8AC3E}">
        <p14:creationId xmlns:p14="http://schemas.microsoft.com/office/powerpoint/2010/main" val="3145523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Exercice de Réflexion</a:t>
            </a:r>
          </a:p>
        </p:txBody>
      </p:sp>
      <p:sp>
        <p:nvSpPr>
          <p:cNvPr id="2" name="TextBox 1">
            <a:extLst>
              <a:ext uri="{FF2B5EF4-FFF2-40B4-BE49-F238E27FC236}">
                <a16:creationId xmlns:a16="http://schemas.microsoft.com/office/drawing/2014/main" id="{C3D7A256-BA3D-C75E-9E6D-37F302DE6294}"/>
              </a:ext>
            </a:extLst>
          </p:cNvPr>
          <p:cNvSpPr txBox="1"/>
          <p:nvPr/>
        </p:nvSpPr>
        <p:spPr>
          <a:xfrm>
            <a:off x="651049" y="818194"/>
            <a:ext cx="10889901" cy="1754326"/>
          </a:xfrm>
          <a:prstGeom prst="rect">
            <a:avLst/>
          </a:prstGeom>
          <a:noFill/>
        </p:spPr>
        <p:txBody>
          <a:bodyPr wrap="square">
            <a:spAutoFit/>
          </a:bodyPr>
          <a:lstStyle/>
          <a:p>
            <a:pPr marL="285750" indent="-285750">
              <a:buFont typeface="Wingdings" panose="05000000000000000000" pitchFamily="2" charset="2"/>
              <a:buChar char="ü"/>
            </a:pPr>
            <a:r>
              <a:rPr lang="fr-FR" noProof="0" dirty="0"/>
              <a:t>Savez-vous combien il existe </a:t>
            </a:r>
            <a:r>
              <a:rPr lang="fr-FR" b="1" noProof="0" dirty="0"/>
              <a:t>d’Objectifs de Développement Durable (ODD)</a:t>
            </a:r>
            <a:r>
              <a:rPr lang="fr-FR" noProof="0" dirty="0"/>
              <a:t>?</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noProof="0" dirty="0"/>
              <a:t>Parmi les ODD, lesquels pensez-vous être </a:t>
            </a:r>
            <a:r>
              <a:rPr lang="fr-FR" b="1" noProof="0" dirty="0"/>
              <a:t>directement liés aux projets d’infrastructure</a:t>
            </a:r>
            <a:r>
              <a:rPr lang="fr-FR" noProof="0" dirty="0"/>
              <a:t>?</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noProof="0" dirty="0"/>
              <a:t> Avez-vous identifié de quelle manière </a:t>
            </a:r>
            <a:r>
              <a:rPr lang="fr-FR" b="1" noProof="0" dirty="0"/>
              <a:t>un projet sur lequel </a:t>
            </a:r>
            <a:r>
              <a:rPr lang="fr-FR" noProof="0" dirty="0"/>
              <a:t>vous avez travaillé a contribué à l’atteinte des ODD ?</a:t>
            </a:r>
          </a:p>
        </p:txBody>
      </p:sp>
    </p:spTree>
    <p:extLst>
      <p:ext uri="{BB962C8B-B14F-4D97-AF65-F5344CB8AC3E}">
        <p14:creationId xmlns:p14="http://schemas.microsoft.com/office/powerpoint/2010/main" val="130658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Lien Entre les ODD et les Infrastructures</a:t>
            </a:r>
          </a:p>
        </p:txBody>
      </p:sp>
      <p:sp>
        <p:nvSpPr>
          <p:cNvPr id="6" name="Content Placeholder 11">
            <a:extLst>
              <a:ext uri="{FF2B5EF4-FFF2-40B4-BE49-F238E27FC236}">
                <a16:creationId xmlns:a16="http://schemas.microsoft.com/office/drawing/2014/main" id="{DFA28208-1178-3ACA-EA88-42229300D1F4}"/>
              </a:ext>
            </a:extLst>
          </p:cNvPr>
          <p:cNvSpPr txBox="1">
            <a:spLocks/>
          </p:cNvSpPr>
          <p:nvPr/>
        </p:nvSpPr>
        <p:spPr>
          <a:xfrm>
            <a:off x="596900" y="1206388"/>
            <a:ext cx="4740910" cy="498075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Char char="ü"/>
            </a:pPr>
            <a:r>
              <a:rPr lang="fr-FR" sz="1800" noProof="0" dirty="0"/>
              <a:t>La mise en œuvre de projets d’infrastructures résilientes contribue à l’ensemble des ODD et de leurs cibles.</a:t>
            </a:r>
            <a:endParaRPr lang="fr-FR" sz="1800" noProof="0" dirty="0">
              <a:ea typeface="Roboto" panose="02000000000000000000" pitchFamily="2" charset="0"/>
            </a:endParaRPr>
          </a:p>
          <a:p>
            <a:pPr>
              <a:buFont typeface="Wingdings" pitchFamily="2" charset="2"/>
              <a:buChar char="ü"/>
            </a:pPr>
            <a:r>
              <a:rPr lang="fr-FR" sz="1800" noProof="0" dirty="0"/>
              <a:t>Lors du développement de projets, il est essentiel de:</a:t>
            </a:r>
          </a:p>
          <a:p>
            <a:pPr lvl="1">
              <a:buFont typeface="Wingdings" pitchFamily="2" charset="2"/>
              <a:buChar char="ü"/>
            </a:pPr>
            <a:r>
              <a:rPr lang="fr-FR" sz="1800" noProof="0" dirty="0"/>
              <a:t>Comprendre comment une intervention particulière participera à la réalisation des objectifs nationaux.</a:t>
            </a:r>
            <a:endParaRPr lang="fr-FR" sz="1800" noProof="0" dirty="0">
              <a:ea typeface="Roboto" panose="02000000000000000000" pitchFamily="2" charset="0"/>
            </a:endParaRPr>
          </a:p>
          <a:p>
            <a:pPr lvl="1">
              <a:buFont typeface="Wingdings" pitchFamily="2" charset="2"/>
              <a:buChar char="ü"/>
            </a:pPr>
            <a:r>
              <a:rPr lang="fr-FR" sz="1800" noProof="0" dirty="0"/>
              <a:t>Identifier précisément les cibles auxquelles le projet contribue.</a:t>
            </a:r>
            <a:endParaRPr lang="fr-FR" sz="1800" noProof="0" dirty="0">
              <a:ea typeface="Roboto" panose="02000000000000000000" pitchFamily="2" charset="0"/>
            </a:endParaRPr>
          </a:p>
          <a:p>
            <a:pPr>
              <a:buFont typeface="Wingdings" pitchFamily="2" charset="2"/>
              <a:buChar char="ü"/>
            </a:pPr>
            <a:r>
              <a:rPr lang="fr-FR" sz="1800" noProof="0" dirty="0">
                <a:latin typeface="+mj-lt"/>
              </a:rPr>
              <a:t>L’alignement du développement des infrastructures sur l’agenda climatique doit également se refléter dans la planification nationale et les politiques sectorielles.</a:t>
            </a:r>
            <a:endParaRPr lang="fr-FR" sz="1800" noProof="0" dirty="0">
              <a:latin typeface="+mj-lt"/>
              <a:ea typeface="Roboto" panose="02000000000000000000" pitchFamily="2" charset="0"/>
            </a:endParaRPr>
          </a:p>
          <a:p>
            <a:pPr>
              <a:buFont typeface="Wingdings" pitchFamily="2" charset="2"/>
              <a:buChar char="ü"/>
            </a:pPr>
            <a:endParaRPr lang="fr-FR" sz="1600" noProof="0" dirty="0">
              <a:latin typeface="Roboto" panose="02000000000000000000" pitchFamily="2" charset="0"/>
              <a:ea typeface="Roboto" panose="02000000000000000000" pitchFamily="2" charset="0"/>
            </a:endParaRPr>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latin typeface="Roboto" panose="02000000000000000000" pitchFamily="2" charset="0"/>
              <a:ea typeface="Roboto" panose="02000000000000000000" pitchFamily="2" charset="0"/>
            </a:endParaRPr>
          </a:p>
        </p:txBody>
      </p:sp>
      <p:sp>
        <p:nvSpPr>
          <p:cNvPr id="2" name="TextBox 1">
            <a:extLst>
              <a:ext uri="{FF2B5EF4-FFF2-40B4-BE49-F238E27FC236}">
                <a16:creationId xmlns:a16="http://schemas.microsoft.com/office/drawing/2014/main" id="{D5692741-0FF9-735B-8E50-6520D1EF730A}"/>
              </a:ext>
            </a:extLst>
          </p:cNvPr>
          <p:cNvSpPr txBox="1"/>
          <p:nvPr/>
        </p:nvSpPr>
        <p:spPr>
          <a:xfrm>
            <a:off x="2839498" y="6634092"/>
            <a:ext cx="10427676" cy="215444"/>
          </a:xfrm>
          <a:prstGeom prst="rect">
            <a:avLst/>
          </a:prstGeom>
          <a:noFill/>
        </p:spPr>
        <p:txBody>
          <a:bodyPr wrap="square">
            <a:spAutoFit/>
          </a:bodyPr>
          <a:lstStyle/>
          <a:p>
            <a:pPr algn="ctr"/>
            <a:r>
              <a:rPr lang="fr-FR" sz="800" i="1" noProof="0" dirty="0">
                <a:solidFill>
                  <a:schemeClr val="accent1"/>
                </a:solidFill>
              </a:rPr>
              <a:t>Source: </a:t>
            </a:r>
            <a:r>
              <a:rPr lang="fr-FR" sz="800" i="1" noProof="0" dirty="0" err="1">
                <a:solidFill>
                  <a:schemeClr val="accent1"/>
                </a:solidFill>
              </a:rPr>
              <a:t>Thacker</a:t>
            </a:r>
            <a:r>
              <a:rPr lang="fr-FR" sz="800" i="1" noProof="0" dirty="0">
                <a:solidFill>
                  <a:schemeClr val="accent1"/>
                </a:solidFill>
              </a:rPr>
              <a:t> S, </a:t>
            </a:r>
            <a:r>
              <a:rPr lang="fr-FR" sz="800" i="1" noProof="0" dirty="0" err="1">
                <a:solidFill>
                  <a:schemeClr val="accent1"/>
                </a:solidFill>
              </a:rPr>
              <a:t>Adshead</a:t>
            </a:r>
            <a:r>
              <a:rPr lang="fr-FR" sz="800" i="1" noProof="0" dirty="0">
                <a:solidFill>
                  <a:schemeClr val="accent1"/>
                </a:solidFill>
              </a:rPr>
              <a:t> D, Morgan G, </a:t>
            </a:r>
            <a:r>
              <a:rPr lang="fr-FR" sz="800" i="1" noProof="0" dirty="0" err="1">
                <a:solidFill>
                  <a:schemeClr val="accent1"/>
                </a:solidFill>
              </a:rPr>
              <a:t>Crosskey</a:t>
            </a:r>
            <a:r>
              <a:rPr lang="fr-FR" sz="800" i="1" noProof="0" dirty="0">
                <a:solidFill>
                  <a:schemeClr val="accent1"/>
                </a:solidFill>
              </a:rPr>
              <a:t> S, </a:t>
            </a:r>
            <a:r>
              <a:rPr lang="fr-FR" sz="800" i="1" noProof="0" dirty="0" err="1">
                <a:solidFill>
                  <a:schemeClr val="accent1"/>
                </a:solidFill>
              </a:rPr>
              <a:t>Bajpai</a:t>
            </a:r>
            <a:r>
              <a:rPr lang="fr-FR" sz="800" i="1" noProof="0" dirty="0">
                <a:solidFill>
                  <a:schemeClr val="accent1"/>
                </a:solidFill>
              </a:rPr>
              <a:t> A, </a:t>
            </a:r>
            <a:r>
              <a:rPr lang="fr-FR" sz="800" i="1" noProof="0" dirty="0" err="1">
                <a:solidFill>
                  <a:schemeClr val="accent1"/>
                </a:solidFill>
              </a:rPr>
              <a:t>Ceppi</a:t>
            </a:r>
            <a:r>
              <a:rPr lang="fr-FR" sz="800" i="1" noProof="0" dirty="0">
                <a:solidFill>
                  <a:schemeClr val="accent1"/>
                </a:solidFill>
              </a:rPr>
              <a:t> P, Hall JW &amp; </a:t>
            </a:r>
            <a:r>
              <a:rPr lang="fr-FR" sz="800" i="1" noProof="0" dirty="0" err="1">
                <a:solidFill>
                  <a:schemeClr val="accent1"/>
                </a:solidFill>
              </a:rPr>
              <a:t>O’Regan</a:t>
            </a:r>
            <a:r>
              <a:rPr lang="fr-FR" sz="800" i="1" noProof="0" dirty="0">
                <a:solidFill>
                  <a:schemeClr val="accent1"/>
                </a:solidFill>
              </a:rPr>
              <a:t> N. Infrastructure: </a:t>
            </a:r>
            <a:r>
              <a:rPr lang="fr-FR" sz="800" i="1" noProof="0" dirty="0" err="1">
                <a:solidFill>
                  <a:schemeClr val="accent1"/>
                </a:solidFill>
              </a:rPr>
              <a:t>Underpinning</a:t>
            </a:r>
            <a:r>
              <a:rPr lang="fr-FR" sz="800" i="1" noProof="0" dirty="0">
                <a:solidFill>
                  <a:schemeClr val="accent1"/>
                </a:solidFill>
              </a:rPr>
              <a:t> </a:t>
            </a:r>
            <a:r>
              <a:rPr lang="fr-FR" sz="800" i="1" noProof="0" dirty="0" err="1">
                <a:solidFill>
                  <a:schemeClr val="accent1"/>
                </a:solidFill>
              </a:rPr>
              <a:t>Sustainable</a:t>
            </a:r>
            <a:r>
              <a:rPr lang="fr-FR" sz="800" i="1" noProof="0" dirty="0">
                <a:solidFill>
                  <a:schemeClr val="accent1"/>
                </a:solidFill>
              </a:rPr>
              <a:t> </a:t>
            </a:r>
            <a:r>
              <a:rPr lang="fr-FR" sz="800" i="1" noProof="0" dirty="0" err="1">
                <a:solidFill>
                  <a:schemeClr val="accent1"/>
                </a:solidFill>
              </a:rPr>
              <a:t>Development</a:t>
            </a:r>
            <a:r>
              <a:rPr lang="fr-FR" sz="800" i="1" noProof="0" dirty="0">
                <a:solidFill>
                  <a:schemeClr val="accent1"/>
                </a:solidFill>
              </a:rPr>
              <a:t>. UNOPS, </a:t>
            </a:r>
            <a:r>
              <a:rPr lang="fr-FR" sz="800" i="1" noProof="0" dirty="0" err="1">
                <a:solidFill>
                  <a:schemeClr val="accent1"/>
                </a:solidFill>
              </a:rPr>
              <a:t>Copenhagen</a:t>
            </a:r>
            <a:r>
              <a:rPr lang="fr-FR" sz="800" i="1" noProof="0" dirty="0">
                <a:solidFill>
                  <a:schemeClr val="accent1"/>
                </a:solidFill>
              </a:rPr>
              <a:t>, </a:t>
            </a:r>
            <a:r>
              <a:rPr lang="fr-FR" sz="800" i="1" noProof="0" dirty="0" err="1">
                <a:solidFill>
                  <a:schemeClr val="accent1"/>
                </a:solidFill>
              </a:rPr>
              <a:t>Denmark</a:t>
            </a:r>
            <a:r>
              <a:rPr lang="fr-FR" sz="800" i="1" noProof="0" dirty="0">
                <a:solidFill>
                  <a:schemeClr val="accent1"/>
                </a:solidFill>
              </a:rPr>
              <a:t>. (</a:t>
            </a:r>
            <a:r>
              <a:rPr lang="fr-FR" sz="800" i="1" noProof="0" dirty="0">
                <a:solidFill>
                  <a:schemeClr val="accent1"/>
                </a:solidFill>
                <a:hlinkClick r:id="rId3">
                  <a:extLst>
                    <a:ext uri="{A12FA001-AC4F-418D-AE19-62706E023703}">
                      <ahyp:hlinkClr xmlns:ahyp="http://schemas.microsoft.com/office/drawing/2018/hyperlinkcolor" val="tx"/>
                    </a:ext>
                  </a:extLst>
                </a:hlinkClick>
              </a:rPr>
              <a:t>link</a:t>
            </a:r>
            <a:r>
              <a:rPr lang="fr-FR" sz="800" i="1" noProof="0" dirty="0">
                <a:solidFill>
                  <a:schemeClr val="accent1"/>
                </a:solidFill>
              </a:rPr>
              <a:t>)</a:t>
            </a:r>
          </a:p>
        </p:txBody>
      </p:sp>
      <p:pic>
        <p:nvPicPr>
          <p:cNvPr id="1028" name="Picture 4">
            <a:extLst>
              <a:ext uri="{FF2B5EF4-FFF2-40B4-BE49-F238E27FC236}">
                <a16:creationId xmlns:a16="http://schemas.microsoft.com/office/drawing/2014/main" id="{BC7535B1-5F8C-4BEF-D052-4CCA1C1700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416" r="4910"/>
          <a:stretch>
            <a:fillRect/>
          </a:stretch>
        </p:blipFill>
        <p:spPr bwMode="auto">
          <a:xfrm>
            <a:off x="5657809" y="508000"/>
            <a:ext cx="5760468" cy="584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725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Lien entre les ODD et les infrastructures</a:t>
            </a:r>
          </a:p>
        </p:txBody>
      </p:sp>
      <p:pic>
        <p:nvPicPr>
          <p:cNvPr id="5" name="Picture 4">
            <a:extLst>
              <a:ext uri="{FF2B5EF4-FFF2-40B4-BE49-F238E27FC236}">
                <a16:creationId xmlns:a16="http://schemas.microsoft.com/office/drawing/2014/main" id="{4D58E4B7-2B78-FC06-1965-526A3A0F9760}"/>
              </a:ext>
            </a:extLst>
          </p:cNvPr>
          <p:cNvPicPr>
            <a:picLocks noChangeAspect="1"/>
          </p:cNvPicPr>
          <p:nvPr/>
        </p:nvPicPr>
        <p:blipFill>
          <a:blip r:embed="rId3"/>
          <a:stretch>
            <a:fillRect/>
          </a:stretch>
        </p:blipFill>
        <p:spPr>
          <a:xfrm>
            <a:off x="1600980" y="1064914"/>
            <a:ext cx="8990041" cy="5336084"/>
          </a:xfrm>
          <a:prstGeom prst="rect">
            <a:avLst/>
          </a:prstGeom>
        </p:spPr>
      </p:pic>
      <p:sp>
        <p:nvSpPr>
          <p:cNvPr id="2" name="TextBox 1">
            <a:extLst>
              <a:ext uri="{FF2B5EF4-FFF2-40B4-BE49-F238E27FC236}">
                <a16:creationId xmlns:a16="http://schemas.microsoft.com/office/drawing/2014/main" id="{66A83321-6D30-BDC5-BD10-8F5255077D79}"/>
              </a:ext>
            </a:extLst>
          </p:cNvPr>
          <p:cNvSpPr txBox="1"/>
          <p:nvPr/>
        </p:nvSpPr>
        <p:spPr>
          <a:xfrm>
            <a:off x="3768132" y="6620102"/>
            <a:ext cx="8423868" cy="215444"/>
          </a:xfrm>
          <a:prstGeom prst="rect">
            <a:avLst/>
          </a:prstGeom>
          <a:noFill/>
        </p:spPr>
        <p:txBody>
          <a:bodyPr wrap="square">
            <a:spAutoFit/>
          </a:bodyPr>
          <a:lstStyle/>
          <a:p>
            <a:pPr algn="ctr"/>
            <a:r>
              <a:rPr lang="fr-FR" sz="800" i="1" noProof="0" dirty="0">
                <a:solidFill>
                  <a:schemeClr val="accent1"/>
                </a:solidFill>
              </a:rPr>
              <a:t>Source: </a:t>
            </a:r>
            <a:r>
              <a:rPr lang="fr-FR" sz="800" i="1" noProof="0" dirty="0" err="1">
                <a:solidFill>
                  <a:schemeClr val="accent1"/>
                </a:solidFill>
              </a:rPr>
              <a:t>Thacker</a:t>
            </a:r>
            <a:r>
              <a:rPr lang="fr-FR" sz="800" i="1" noProof="0" dirty="0">
                <a:solidFill>
                  <a:schemeClr val="accent1"/>
                </a:solidFill>
              </a:rPr>
              <a:t> S, </a:t>
            </a:r>
            <a:r>
              <a:rPr lang="fr-FR" sz="800" i="1" noProof="0" dirty="0" err="1">
                <a:solidFill>
                  <a:schemeClr val="accent1"/>
                </a:solidFill>
              </a:rPr>
              <a:t>Adshead</a:t>
            </a:r>
            <a:r>
              <a:rPr lang="fr-FR" sz="800" i="1" noProof="0" dirty="0">
                <a:solidFill>
                  <a:schemeClr val="accent1"/>
                </a:solidFill>
              </a:rPr>
              <a:t> D, Morgan G, </a:t>
            </a:r>
            <a:r>
              <a:rPr lang="fr-FR" sz="800" i="1" noProof="0" dirty="0" err="1">
                <a:solidFill>
                  <a:schemeClr val="accent1"/>
                </a:solidFill>
              </a:rPr>
              <a:t>Crosskey</a:t>
            </a:r>
            <a:r>
              <a:rPr lang="fr-FR" sz="800" i="1" noProof="0" dirty="0">
                <a:solidFill>
                  <a:schemeClr val="accent1"/>
                </a:solidFill>
              </a:rPr>
              <a:t> S, </a:t>
            </a:r>
            <a:r>
              <a:rPr lang="fr-FR" sz="800" i="1" noProof="0" dirty="0" err="1">
                <a:solidFill>
                  <a:schemeClr val="accent1"/>
                </a:solidFill>
              </a:rPr>
              <a:t>Bajpai</a:t>
            </a:r>
            <a:r>
              <a:rPr lang="fr-FR" sz="800" i="1" noProof="0" dirty="0">
                <a:solidFill>
                  <a:schemeClr val="accent1"/>
                </a:solidFill>
              </a:rPr>
              <a:t> A, </a:t>
            </a:r>
            <a:r>
              <a:rPr lang="fr-FR" sz="800" i="1" noProof="0" dirty="0" err="1">
                <a:solidFill>
                  <a:schemeClr val="accent1"/>
                </a:solidFill>
              </a:rPr>
              <a:t>Ceppi</a:t>
            </a:r>
            <a:r>
              <a:rPr lang="fr-FR" sz="800" i="1" noProof="0" dirty="0">
                <a:solidFill>
                  <a:schemeClr val="accent1"/>
                </a:solidFill>
              </a:rPr>
              <a:t> P, Hall JW &amp; </a:t>
            </a:r>
            <a:r>
              <a:rPr lang="fr-FR" sz="800" i="1" noProof="0" dirty="0" err="1">
                <a:solidFill>
                  <a:schemeClr val="accent1"/>
                </a:solidFill>
              </a:rPr>
              <a:t>O’Regan</a:t>
            </a:r>
            <a:r>
              <a:rPr lang="fr-FR" sz="800" i="1" noProof="0" dirty="0">
                <a:solidFill>
                  <a:schemeClr val="accent1"/>
                </a:solidFill>
              </a:rPr>
              <a:t> N. Infrastructure: </a:t>
            </a:r>
            <a:r>
              <a:rPr lang="fr-FR" sz="800" i="1" noProof="0" dirty="0" err="1">
                <a:solidFill>
                  <a:schemeClr val="accent1"/>
                </a:solidFill>
              </a:rPr>
              <a:t>Underpinning</a:t>
            </a:r>
            <a:r>
              <a:rPr lang="fr-FR" sz="800" i="1" noProof="0" dirty="0">
                <a:solidFill>
                  <a:schemeClr val="accent1"/>
                </a:solidFill>
              </a:rPr>
              <a:t> </a:t>
            </a:r>
            <a:r>
              <a:rPr lang="fr-FR" sz="800" i="1" noProof="0" dirty="0" err="1">
                <a:solidFill>
                  <a:schemeClr val="accent1"/>
                </a:solidFill>
              </a:rPr>
              <a:t>Sustainable</a:t>
            </a:r>
            <a:r>
              <a:rPr lang="fr-FR" sz="800" i="1" noProof="0" dirty="0">
                <a:solidFill>
                  <a:schemeClr val="accent1"/>
                </a:solidFill>
              </a:rPr>
              <a:t> </a:t>
            </a:r>
            <a:r>
              <a:rPr lang="fr-FR" sz="800" i="1" noProof="0" dirty="0" err="1">
                <a:solidFill>
                  <a:schemeClr val="accent1"/>
                </a:solidFill>
              </a:rPr>
              <a:t>Development</a:t>
            </a:r>
            <a:r>
              <a:rPr lang="fr-FR" sz="800" i="1" noProof="0" dirty="0">
                <a:solidFill>
                  <a:schemeClr val="accent1"/>
                </a:solidFill>
              </a:rPr>
              <a:t>. UNOPS, </a:t>
            </a:r>
            <a:r>
              <a:rPr lang="fr-FR" sz="800" i="1" noProof="0" dirty="0" err="1">
                <a:solidFill>
                  <a:schemeClr val="accent1"/>
                </a:solidFill>
              </a:rPr>
              <a:t>Copenhagen</a:t>
            </a:r>
            <a:r>
              <a:rPr lang="fr-FR" sz="800" i="1" noProof="0" dirty="0">
                <a:solidFill>
                  <a:schemeClr val="accent1"/>
                </a:solidFill>
              </a:rPr>
              <a:t>, </a:t>
            </a:r>
            <a:r>
              <a:rPr lang="fr-FR" sz="800" i="1" noProof="0" dirty="0" err="1">
                <a:solidFill>
                  <a:schemeClr val="accent1"/>
                </a:solidFill>
              </a:rPr>
              <a:t>Denmark</a:t>
            </a:r>
            <a:r>
              <a:rPr lang="fr-FR" sz="800" i="1" noProof="0" dirty="0">
                <a:solidFill>
                  <a:schemeClr val="accent1"/>
                </a:solidFill>
              </a:rPr>
              <a:t>. (</a:t>
            </a:r>
            <a:r>
              <a:rPr lang="fr-FR" sz="800" i="1" noProof="0" dirty="0">
                <a:solidFill>
                  <a:schemeClr val="accent1"/>
                </a:solidFill>
                <a:hlinkClick r:id="rId4">
                  <a:extLst>
                    <a:ext uri="{A12FA001-AC4F-418D-AE19-62706E023703}">
                      <ahyp:hlinkClr xmlns:ahyp="http://schemas.microsoft.com/office/drawing/2018/hyperlinkcolor" val="tx"/>
                    </a:ext>
                  </a:extLst>
                </a:hlinkClick>
              </a:rPr>
              <a:t>link</a:t>
            </a:r>
            <a:r>
              <a:rPr lang="fr-FR" sz="800" i="1" noProof="0" dirty="0">
                <a:solidFill>
                  <a:schemeClr val="accent1"/>
                </a:solidFill>
              </a:rPr>
              <a:t>)</a:t>
            </a:r>
          </a:p>
        </p:txBody>
      </p:sp>
      <p:sp>
        <p:nvSpPr>
          <p:cNvPr id="3" name="TextBox 2">
            <a:extLst>
              <a:ext uri="{FF2B5EF4-FFF2-40B4-BE49-F238E27FC236}">
                <a16:creationId xmlns:a16="http://schemas.microsoft.com/office/drawing/2014/main" id="{3CCE60C5-CCB4-E3D1-BE8B-D87BE9EAF379}"/>
              </a:ext>
            </a:extLst>
          </p:cNvPr>
          <p:cNvSpPr txBox="1"/>
          <p:nvPr/>
        </p:nvSpPr>
        <p:spPr>
          <a:xfrm>
            <a:off x="192914" y="618389"/>
            <a:ext cx="11768714" cy="646331"/>
          </a:xfrm>
          <a:prstGeom prst="rect">
            <a:avLst/>
          </a:prstGeom>
          <a:noFill/>
        </p:spPr>
        <p:txBody>
          <a:bodyPr wrap="square">
            <a:spAutoFit/>
          </a:bodyPr>
          <a:lstStyle/>
          <a:p>
            <a:pPr algn="ctr"/>
            <a:r>
              <a:rPr lang="fr-FR" b="1" noProof="0" dirty="0"/>
              <a:t>ODD 11 : Faire en sorte que les villes et les établissements humains soient inclusifs, sûrs, résilients et durables.</a:t>
            </a:r>
          </a:p>
        </p:txBody>
      </p:sp>
      <p:sp>
        <p:nvSpPr>
          <p:cNvPr id="6" name="Rectangle 5">
            <a:extLst>
              <a:ext uri="{FF2B5EF4-FFF2-40B4-BE49-F238E27FC236}">
                <a16:creationId xmlns:a16="http://schemas.microsoft.com/office/drawing/2014/main" id="{57F9EC33-13FB-7D40-919F-CF9A06F8369F}"/>
              </a:ext>
            </a:extLst>
          </p:cNvPr>
          <p:cNvSpPr/>
          <p:nvPr/>
        </p:nvSpPr>
        <p:spPr>
          <a:xfrm>
            <a:off x="2375100" y="1857851"/>
            <a:ext cx="2786063" cy="879310"/>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Mise en œuvre de 2 km de route avec revêtement en béton pour améliorer la connectivité vers le site d’élimination des déchets</a:t>
            </a:r>
          </a:p>
        </p:txBody>
      </p:sp>
      <p:sp>
        <p:nvSpPr>
          <p:cNvPr id="9" name="Rectangle 8">
            <a:extLst>
              <a:ext uri="{FF2B5EF4-FFF2-40B4-BE49-F238E27FC236}">
                <a16:creationId xmlns:a16="http://schemas.microsoft.com/office/drawing/2014/main" id="{527A7AB3-31AC-6448-A169-E2C0862F4724}"/>
              </a:ext>
            </a:extLst>
          </p:cNvPr>
          <p:cNvSpPr/>
          <p:nvPr/>
        </p:nvSpPr>
        <p:spPr>
          <a:xfrm>
            <a:off x="2375100" y="2924900"/>
            <a:ext cx="2786063" cy="646331"/>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Construction de nouveaux systèmes de drainage reliés aux canaux et ponceaux existants</a:t>
            </a:r>
          </a:p>
        </p:txBody>
      </p:sp>
      <p:sp>
        <p:nvSpPr>
          <p:cNvPr id="10" name="Rectangle 9">
            <a:extLst>
              <a:ext uri="{FF2B5EF4-FFF2-40B4-BE49-F238E27FC236}">
                <a16:creationId xmlns:a16="http://schemas.microsoft.com/office/drawing/2014/main" id="{6674D185-2EDC-2345-8A26-C2A87819D2CE}"/>
              </a:ext>
            </a:extLst>
          </p:cNvPr>
          <p:cNvSpPr/>
          <p:nvPr/>
        </p:nvSpPr>
        <p:spPr>
          <a:xfrm>
            <a:off x="2375101" y="3772278"/>
            <a:ext cx="2654100" cy="519085"/>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noProof="0" dirty="0"/>
          </a:p>
        </p:txBody>
      </p:sp>
      <p:sp>
        <p:nvSpPr>
          <p:cNvPr id="7" name="TextBox 6">
            <a:extLst>
              <a:ext uri="{FF2B5EF4-FFF2-40B4-BE49-F238E27FC236}">
                <a16:creationId xmlns:a16="http://schemas.microsoft.com/office/drawing/2014/main" id="{77DD9E04-6D29-A748-B7CA-B699FDA19AA7}"/>
              </a:ext>
            </a:extLst>
          </p:cNvPr>
          <p:cNvSpPr txBox="1"/>
          <p:nvPr/>
        </p:nvSpPr>
        <p:spPr>
          <a:xfrm>
            <a:off x="2375100" y="3767165"/>
            <a:ext cx="2982713" cy="800219"/>
          </a:xfrm>
          <a:prstGeom prst="rect">
            <a:avLst/>
          </a:prstGeom>
          <a:noFill/>
        </p:spPr>
        <p:txBody>
          <a:bodyPr wrap="square" rtlCol="0">
            <a:spAutoFit/>
          </a:bodyPr>
          <a:lstStyle/>
          <a:p>
            <a:r>
              <a:rPr lang="fr-FR" sz="1400" noProof="0" dirty="0">
                <a:solidFill>
                  <a:schemeClr val="bg1"/>
                </a:solidFill>
              </a:rPr>
              <a:t>Aménagement de trottoirs, bordures et caniveaux pour piétons</a:t>
            </a:r>
          </a:p>
          <a:p>
            <a:endParaRPr lang="fr-FR" noProof="0" dirty="0"/>
          </a:p>
        </p:txBody>
      </p:sp>
      <p:sp>
        <p:nvSpPr>
          <p:cNvPr id="11" name="Rectangle 10">
            <a:extLst>
              <a:ext uri="{FF2B5EF4-FFF2-40B4-BE49-F238E27FC236}">
                <a16:creationId xmlns:a16="http://schemas.microsoft.com/office/drawing/2014/main" id="{ACAAA62A-039C-7840-B3F0-7374339AACFB}"/>
              </a:ext>
            </a:extLst>
          </p:cNvPr>
          <p:cNvSpPr/>
          <p:nvPr/>
        </p:nvSpPr>
        <p:spPr>
          <a:xfrm>
            <a:off x="2375101" y="4472670"/>
            <a:ext cx="2654100" cy="656543"/>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Ateliers de mobilisation communautaire pour le développement routier</a:t>
            </a:r>
          </a:p>
        </p:txBody>
      </p:sp>
      <p:sp>
        <p:nvSpPr>
          <p:cNvPr id="12" name="Rectangle 11">
            <a:extLst>
              <a:ext uri="{FF2B5EF4-FFF2-40B4-BE49-F238E27FC236}">
                <a16:creationId xmlns:a16="http://schemas.microsoft.com/office/drawing/2014/main" id="{140E4213-77D6-9044-A5A8-8C057BB7DFE2}"/>
              </a:ext>
            </a:extLst>
          </p:cNvPr>
          <p:cNvSpPr/>
          <p:nvPr/>
        </p:nvSpPr>
        <p:spPr>
          <a:xfrm>
            <a:off x="2507063" y="5344218"/>
            <a:ext cx="2654100" cy="656543"/>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Amélioration de la gestion des déchets grâce à la connexion au site d’élimination</a:t>
            </a:r>
          </a:p>
        </p:txBody>
      </p:sp>
      <p:sp>
        <p:nvSpPr>
          <p:cNvPr id="13" name="Rectangle 12">
            <a:extLst>
              <a:ext uri="{FF2B5EF4-FFF2-40B4-BE49-F238E27FC236}">
                <a16:creationId xmlns:a16="http://schemas.microsoft.com/office/drawing/2014/main" id="{EA03CC0F-04BF-8342-931F-5A3B84E8B993}"/>
              </a:ext>
            </a:extLst>
          </p:cNvPr>
          <p:cNvSpPr/>
          <p:nvPr/>
        </p:nvSpPr>
        <p:spPr>
          <a:xfrm>
            <a:off x="2714625" y="1227056"/>
            <a:ext cx="1600200" cy="278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bg1">
                    <a:lumMod val="50000"/>
                  </a:schemeClr>
                </a:solidFill>
              </a:rPr>
              <a:t>Résultats du projet</a:t>
            </a:r>
          </a:p>
        </p:txBody>
      </p:sp>
    </p:spTree>
    <p:extLst>
      <p:ext uri="{BB962C8B-B14F-4D97-AF65-F5344CB8AC3E}">
        <p14:creationId xmlns:p14="http://schemas.microsoft.com/office/powerpoint/2010/main" val="3999018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Lien entre les ODD et les Infrastructures</a:t>
            </a:r>
          </a:p>
        </p:txBody>
      </p:sp>
      <p:pic>
        <p:nvPicPr>
          <p:cNvPr id="3" name="Picture 2">
            <a:extLst>
              <a:ext uri="{FF2B5EF4-FFF2-40B4-BE49-F238E27FC236}">
                <a16:creationId xmlns:a16="http://schemas.microsoft.com/office/drawing/2014/main" id="{D12FF063-CFE6-20A9-CD82-F135F715CE65}"/>
              </a:ext>
            </a:extLst>
          </p:cNvPr>
          <p:cNvPicPr>
            <a:picLocks noChangeAspect="1"/>
          </p:cNvPicPr>
          <p:nvPr/>
        </p:nvPicPr>
        <p:blipFill>
          <a:blip r:embed="rId3"/>
          <a:stretch>
            <a:fillRect/>
          </a:stretch>
        </p:blipFill>
        <p:spPr>
          <a:xfrm>
            <a:off x="1678238" y="1020823"/>
            <a:ext cx="8835525" cy="5460781"/>
          </a:xfrm>
          <a:prstGeom prst="rect">
            <a:avLst/>
          </a:prstGeom>
        </p:spPr>
      </p:pic>
      <p:sp>
        <p:nvSpPr>
          <p:cNvPr id="2" name="TextBox 1">
            <a:extLst>
              <a:ext uri="{FF2B5EF4-FFF2-40B4-BE49-F238E27FC236}">
                <a16:creationId xmlns:a16="http://schemas.microsoft.com/office/drawing/2014/main" id="{A82AE86A-B759-1FFB-378C-47EE3903A5EC}"/>
              </a:ext>
            </a:extLst>
          </p:cNvPr>
          <p:cNvSpPr txBox="1"/>
          <p:nvPr/>
        </p:nvSpPr>
        <p:spPr>
          <a:xfrm>
            <a:off x="3876571" y="6664553"/>
            <a:ext cx="8392467" cy="215444"/>
          </a:xfrm>
          <a:prstGeom prst="rect">
            <a:avLst/>
          </a:prstGeom>
          <a:noFill/>
        </p:spPr>
        <p:txBody>
          <a:bodyPr wrap="square">
            <a:spAutoFit/>
          </a:bodyPr>
          <a:lstStyle/>
          <a:p>
            <a:pPr algn="ctr"/>
            <a:r>
              <a:rPr lang="fr-FR" sz="800" i="1" noProof="0" dirty="0">
                <a:solidFill>
                  <a:schemeClr val="accent1"/>
                </a:solidFill>
              </a:rPr>
              <a:t>Source: </a:t>
            </a:r>
            <a:r>
              <a:rPr lang="fr-FR" sz="800" i="1" noProof="0" dirty="0" err="1">
                <a:solidFill>
                  <a:schemeClr val="accent1"/>
                </a:solidFill>
              </a:rPr>
              <a:t>Thacker</a:t>
            </a:r>
            <a:r>
              <a:rPr lang="fr-FR" sz="800" i="1" noProof="0" dirty="0">
                <a:solidFill>
                  <a:schemeClr val="accent1"/>
                </a:solidFill>
              </a:rPr>
              <a:t> S, </a:t>
            </a:r>
            <a:r>
              <a:rPr lang="fr-FR" sz="800" i="1" noProof="0" dirty="0" err="1">
                <a:solidFill>
                  <a:schemeClr val="accent1"/>
                </a:solidFill>
              </a:rPr>
              <a:t>Adshead</a:t>
            </a:r>
            <a:r>
              <a:rPr lang="fr-FR" sz="800" i="1" noProof="0" dirty="0">
                <a:solidFill>
                  <a:schemeClr val="accent1"/>
                </a:solidFill>
              </a:rPr>
              <a:t> D, Morgan G, </a:t>
            </a:r>
            <a:r>
              <a:rPr lang="fr-FR" sz="800" i="1" noProof="0" dirty="0" err="1">
                <a:solidFill>
                  <a:schemeClr val="accent1"/>
                </a:solidFill>
              </a:rPr>
              <a:t>Crosskey</a:t>
            </a:r>
            <a:r>
              <a:rPr lang="fr-FR" sz="800" i="1" noProof="0" dirty="0">
                <a:solidFill>
                  <a:schemeClr val="accent1"/>
                </a:solidFill>
              </a:rPr>
              <a:t> S, </a:t>
            </a:r>
            <a:r>
              <a:rPr lang="fr-FR" sz="800" i="1" noProof="0" dirty="0" err="1">
                <a:solidFill>
                  <a:schemeClr val="accent1"/>
                </a:solidFill>
              </a:rPr>
              <a:t>Bajpai</a:t>
            </a:r>
            <a:r>
              <a:rPr lang="fr-FR" sz="800" i="1" noProof="0" dirty="0">
                <a:solidFill>
                  <a:schemeClr val="accent1"/>
                </a:solidFill>
              </a:rPr>
              <a:t> A, </a:t>
            </a:r>
            <a:r>
              <a:rPr lang="fr-FR" sz="800" i="1" noProof="0" dirty="0" err="1">
                <a:solidFill>
                  <a:schemeClr val="accent1"/>
                </a:solidFill>
              </a:rPr>
              <a:t>Ceppi</a:t>
            </a:r>
            <a:r>
              <a:rPr lang="fr-FR" sz="800" i="1" noProof="0" dirty="0">
                <a:solidFill>
                  <a:schemeClr val="accent1"/>
                </a:solidFill>
              </a:rPr>
              <a:t> P, Hall JW &amp; </a:t>
            </a:r>
            <a:r>
              <a:rPr lang="fr-FR" sz="800" i="1" noProof="0" dirty="0" err="1">
                <a:solidFill>
                  <a:schemeClr val="accent1"/>
                </a:solidFill>
              </a:rPr>
              <a:t>O’Regan</a:t>
            </a:r>
            <a:r>
              <a:rPr lang="fr-FR" sz="800" i="1" noProof="0" dirty="0">
                <a:solidFill>
                  <a:schemeClr val="accent1"/>
                </a:solidFill>
              </a:rPr>
              <a:t> N. Infrastructure: </a:t>
            </a:r>
            <a:r>
              <a:rPr lang="fr-FR" sz="800" i="1" noProof="0" dirty="0" err="1">
                <a:solidFill>
                  <a:schemeClr val="accent1"/>
                </a:solidFill>
              </a:rPr>
              <a:t>Underpinning</a:t>
            </a:r>
            <a:r>
              <a:rPr lang="fr-FR" sz="800" i="1" noProof="0" dirty="0">
                <a:solidFill>
                  <a:schemeClr val="accent1"/>
                </a:solidFill>
              </a:rPr>
              <a:t> </a:t>
            </a:r>
            <a:r>
              <a:rPr lang="fr-FR" sz="800" i="1" noProof="0" dirty="0" err="1">
                <a:solidFill>
                  <a:schemeClr val="accent1"/>
                </a:solidFill>
              </a:rPr>
              <a:t>Sustainable</a:t>
            </a:r>
            <a:r>
              <a:rPr lang="fr-FR" sz="800" i="1" noProof="0" dirty="0">
                <a:solidFill>
                  <a:schemeClr val="accent1"/>
                </a:solidFill>
              </a:rPr>
              <a:t> </a:t>
            </a:r>
            <a:r>
              <a:rPr lang="fr-FR" sz="800" i="1" noProof="0" dirty="0" err="1">
                <a:solidFill>
                  <a:schemeClr val="accent1"/>
                </a:solidFill>
              </a:rPr>
              <a:t>Development</a:t>
            </a:r>
            <a:r>
              <a:rPr lang="fr-FR" sz="800" i="1" noProof="0" dirty="0">
                <a:solidFill>
                  <a:schemeClr val="accent1"/>
                </a:solidFill>
              </a:rPr>
              <a:t>. UNOPS, </a:t>
            </a:r>
            <a:r>
              <a:rPr lang="fr-FR" sz="800" i="1" noProof="0" dirty="0" err="1">
                <a:solidFill>
                  <a:schemeClr val="accent1"/>
                </a:solidFill>
              </a:rPr>
              <a:t>Copenhagen</a:t>
            </a:r>
            <a:r>
              <a:rPr lang="fr-FR" sz="800" i="1" noProof="0" dirty="0">
                <a:solidFill>
                  <a:schemeClr val="accent1"/>
                </a:solidFill>
              </a:rPr>
              <a:t>, </a:t>
            </a:r>
            <a:r>
              <a:rPr lang="fr-FR" sz="800" i="1" noProof="0" dirty="0" err="1">
                <a:solidFill>
                  <a:schemeClr val="accent1"/>
                </a:solidFill>
              </a:rPr>
              <a:t>Denmark</a:t>
            </a:r>
            <a:r>
              <a:rPr lang="fr-FR" sz="800" i="1" noProof="0" dirty="0">
                <a:solidFill>
                  <a:schemeClr val="accent1"/>
                </a:solidFill>
              </a:rPr>
              <a:t>. (</a:t>
            </a:r>
            <a:r>
              <a:rPr lang="fr-FR" sz="800" i="1" noProof="0" dirty="0">
                <a:solidFill>
                  <a:schemeClr val="accent1"/>
                </a:solidFill>
                <a:hlinkClick r:id="rId4">
                  <a:extLst>
                    <a:ext uri="{A12FA001-AC4F-418D-AE19-62706E023703}">
                      <ahyp:hlinkClr xmlns:ahyp="http://schemas.microsoft.com/office/drawing/2018/hyperlinkcolor" val="tx"/>
                    </a:ext>
                  </a:extLst>
                </a:hlinkClick>
              </a:rPr>
              <a:t>link</a:t>
            </a:r>
            <a:r>
              <a:rPr lang="fr-FR" sz="800" i="1" noProof="0" dirty="0">
                <a:solidFill>
                  <a:schemeClr val="accent1"/>
                </a:solidFill>
              </a:rPr>
              <a:t>)</a:t>
            </a:r>
          </a:p>
        </p:txBody>
      </p:sp>
      <p:sp>
        <p:nvSpPr>
          <p:cNvPr id="5" name="TextBox 4">
            <a:extLst>
              <a:ext uri="{FF2B5EF4-FFF2-40B4-BE49-F238E27FC236}">
                <a16:creationId xmlns:a16="http://schemas.microsoft.com/office/drawing/2014/main" id="{A43BAF78-5F72-D13B-46F5-9F85F891E66D}"/>
              </a:ext>
            </a:extLst>
          </p:cNvPr>
          <p:cNvSpPr txBox="1"/>
          <p:nvPr/>
        </p:nvSpPr>
        <p:spPr>
          <a:xfrm>
            <a:off x="192914" y="556361"/>
            <a:ext cx="11768714" cy="646331"/>
          </a:xfrm>
          <a:prstGeom prst="rect">
            <a:avLst/>
          </a:prstGeom>
          <a:noFill/>
        </p:spPr>
        <p:txBody>
          <a:bodyPr wrap="square">
            <a:spAutoFit/>
          </a:bodyPr>
          <a:lstStyle/>
          <a:p>
            <a:pPr algn="ctr"/>
            <a:r>
              <a:rPr lang="fr-FR" b="1" noProof="0" dirty="0"/>
              <a:t>ODD 13 : Prendre d’urgence des mesures pour lutter contre les changements climatiques et leurs répercussions.</a:t>
            </a:r>
          </a:p>
        </p:txBody>
      </p:sp>
      <p:sp>
        <p:nvSpPr>
          <p:cNvPr id="7" name="Rectangle 6">
            <a:extLst>
              <a:ext uri="{FF2B5EF4-FFF2-40B4-BE49-F238E27FC236}">
                <a16:creationId xmlns:a16="http://schemas.microsoft.com/office/drawing/2014/main" id="{4E934CDC-AB01-FB45-9F9D-1B679CC9DBA1}"/>
              </a:ext>
            </a:extLst>
          </p:cNvPr>
          <p:cNvSpPr/>
          <p:nvPr/>
        </p:nvSpPr>
        <p:spPr>
          <a:xfrm>
            <a:off x="2469251" y="1813284"/>
            <a:ext cx="2559949" cy="646331"/>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Reconstruction et réhabilitation de ponts et de routes selon une conception résiliente</a:t>
            </a:r>
          </a:p>
        </p:txBody>
      </p:sp>
      <p:sp>
        <p:nvSpPr>
          <p:cNvPr id="9" name="Rectangle 8">
            <a:extLst>
              <a:ext uri="{FF2B5EF4-FFF2-40B4-BE49-F238E27FC236}">
                <a16:creationId xmlns:a16="http://schemas.microsoft.com/office/drawing/2014/main" id="{1E6884EA-4B95-764D-A396-77B47BD79575}"/>
              </a:ext>
            </a:extLst>
          </p:cNvPr>
          <p:cNvSpPr/>
          <p:nvPr/>
        </p:nvSpPr>
        <p:spPr>
          <a:xfrm>
            <a:off x="2412685" y="2747041"/>
            <a:ext cx="2673079" cy="646331"/>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Construction d’une digue pour protéger les habitations construites le long de la rivière</a:t>
            </a:r>
          </a:p>
        </p:txBody>
      </p:sp>
      <p:sp>
        <p:nvSpPr>
          <p:cNvPr id="10" name="Rectangle 9">
            <a:extLst>
              <a:ext uri="{FF2B5EF4-FFF2-40B4-BE49-F238E27FC236}">
                <a16:creationId xmlns:a16="http://schemas.microsoft.com/office/drawing/2014/main" id="{248A0001-91F1-8945-99F1-FA02B6C8BC25}"/>
              </a:ext>
            </a:extLst>
          </p:cNvPr>
          <p:cNvSpPr/>
          <p:nvPr/>
        </p:nvSpPr>
        <p:spPr>
          <a:xfrm>
            <a:off x="2416759" y="3596001"/>
            <a:ext cx="2802253" cy="521895"/>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Formation des travailleurs locaux aux principes de la résilience</a:t>
            </a:r>
          </a:p>
        </p:txBody>
      </p:sp>
      <p:sp>
        <p:nvSpPr>
          <p:cNvPr id="11" name="Rectangle 10">
            <a:extLst>
              <a:ext uri="{FF2B5EF4-FFF2-40B4-BE49-F238E27FC236}">
                <a16:creationId xmlns:a16="http://schemas.microsoft.com/office/drawing/2014/main" id="{796AB0B7-84E8-534D-94D7-F337591EB917}"/>
              </a:ext>
            </a:extLst>
          </p:cNvPr>
          <p:cNvSpPr/>
          <p:nvPr/>
        </p:nvSpPr>
        <p:spPr>
          <a:xfrm>
            <a:off x="2412685" y="4327129"/>
            <a:ext cx="2806327" cy="646331"/>
          </a:xfrm>
          <a:prstGeom prst="rect">
            <a:avLst/>
          </a:prstGeom>
          <a:solidFill>
            <a:srgbClr val="A8A9AD"/>
          </a:solidFill>
          <a:ln>
            <a:solidFill>
              <a:srgbClr val="A8A9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Renforcement des capacités et des institutions dans le domaine des infrastructures résilientes</a:t>
            </a:r>
          </a:p>
        </p:txBody>
      </p:sp>
      <p:sp>
        <p:nvSpPr>
          <p:cNvPr id="12" name="Rectangle 11">
            <a:extLst>
              <a:ext uri="{FF2B5EF4-FFF2-40B4-BE49-F238E27FC236}">
                <a16:creationId xmlns:a16="http://schemas.microsoft.com/office/drawing/2014/main" id="{8BA9B102-688A-114B-8CE3-651814FE650C}"/>
              </a:ext>
            </a:extLst>
          </p:cNvPr>
          <p:cNvSpPr/>
          <p:nvPr/>
        </p:nvSpPr>
        <p:spPr>
          <a:xfrm>
            <a:off x="2700338" y="1172040"/>
            <a:ext cx="1600200" cy="278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noProof="0" dirty="0">
                <a:solidFill>
                  <a:schemeClr val="bg1">
                    <a:lumMod val="50000"/>
                  </a:schemeClr>
                </a:solidFill>
              </a:rPr>
              <a:t>Résultats du projet</a:t>
            </a:r>
          </a:p>
        </p:txBody>
      </p:sp>
      <p:sp>
        <p:nvSpPr>
          <p:cNvPr id="14" name="Rectangle 13">
            <a:extLst>
              <a:ext uri="{FF2B5EF4-FFF2-40B4-BE49-F238E27FC236}">
                <a16:creationId xmlns:a16="http://schemas.microsoft.com/office/drawing/2014/main" id="{C2D79528-66AB-8245-98E4-8396399147E6}"/>
              </a:ext>
            </a:extLst>
          </p:cNvPr>
          <p:cNvSpPr/>
          <p:nvPr/>
        </p:nvSpPr>
        <p:spPr>
          <a:xfrm>
            <a:off x="1717033" y="5500806"/>
            <a:ext cx="4064381" cy="8876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noProof="0" dirty="0">
                <a:solidFill>
                  <a:schemeClr val="tx1"/>
                </a:solidFill>
              </a:rPr>
              <a:t>*Les lignes pointillées indiquent des influences supplémentaires propres au projet sur les objectifs, au-delà de la classification sectorielle des infrastructures présentée dans la méthodologie</a:t>
            </a:r>
          </a:p>
        </p:txBody>
      </p:sp>
    </p:spTree>
    <p:extLst>
      <p:ext uri="{BB962C8B-B14F-4D97-AF65-F5344CB8AC3E}">
        <p14:creationId xmlns:p14="http://schemas.microsoft.com/office/powerpoint/2010/main" val="1680720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a:xfrm>
            <a:off x="680631" y="382034"/>
            <a:ext cx="9648700" cy="535531"/>
          </a:xfrm>
        </p:spPr>
        <p:txBody>
          <a:bodyPr wrap="square" lIns="91440" tIns="45720" rIns="91440" bIns="45720" anchor="t">
            <a:noAutofit/>
          </a:bodyPr>
          <a:lstStyle/>
          <a:p>
            <a:r>
              <a:rPr lang="fr-FR" noProof="0" dirty="0"/>
              <a:t>Récapitulatif : Conformité aux Politiques Nationales et aux Objectifs de Développement</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65358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19"/>
            <a:ext cx="2801696" cy="440547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801696" cy="440547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901152" y="2801696"/>
            <a:ext cx="242839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autorités publiques jouent un rôle clé dans la promotion des PPP pour des infrastructures résilientes, en créant l’environnement général propice à la résilience climatique.</a:t>
            </a: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4826771" y="2713272"/>
            <a:ext cx="2447635"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politiques nationales doivent être assorties d’investissements prioritaires indispensables pour atteindre les objectifs climatiques et réduire les vulnérabilités du pays face au changement climatique.</a:t>
            </a:r>
            <a:endParaRPr lang="fr-FR" noProof="0" dirty="0">
              <a:ea typeface="Roboto" panose="02020603050405020304"/>
              <a:cs typeface="Roboto" panose="02020603050405020304"/>
            </a:endParaRPr>
          </a:p>
        </p:txBody>
      </p:sp>
    </p:spTree>
    <p:extLst>
      <p:ext uri="{BB962C8B-B14F-4D97-AF65-F5344CB8AC3E}">
        <p14:creationId xmlns:p14="http://schemas.microsoft.com/office/powerpoint/2010/main" val="2860722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361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7688E-76BD-74AA-8D8E-8AEC3FF173C7}"/>
              </a:ext>
            </a:extLst>
          </p:cNvPr>
          <p:cNvSpPr>
            <a:spLocks noGrp="1"/>
          </p:cNvSpPr>
          <p:nvPr>
            <p:ph type="ctrTitle"/>
          </p:nvPr>
        </p:nvSpPr>
        <p:spPr>
          <a:xfrm>
            <a:off x="594410" y="1729024"/>
            <a:ext cx="6909475" cy="1809726"/>
          </a:xfrm>
        </p:spPr>
        <p:txBody>
          <a:bodyPr wrap="square" lIns="91440" tIns="45720" rIns="91440" bIns="45720" anchor="t" anchorCtr="0">
            <a:spAutoFit/>
          </a:bodyPr>
          <a:lstStyle/>
          <a:p>
            <a:r>
              <a:rPr lang="fr-FR" sz="3200" noProof="0" dirty="0"/>
              <a:t>Conformité aux politiques nationales et aux objectifs de développement</a:t>
            </a:r>
            <a:br>
              <a:rPr lang="fr-FR" b="1" noProof="0" dirty="0">
                <a:latin typeface="Roboto"/>
                <a:ea typeface="Roboto"/>
                <a:cs typeface="Roboto"/>
              </a:rPr>
            </a:br>
            <a:endParaRPr lang="fr-FR" b="0" i="1" noProof="0" dirty="0">
              <a:latin typeface="Roboto"/>
              <a:ea typeface="Roboto"/>
              <a:cs typeface="Roboto"/>
            </a:endParaRPr>
          </a:p>
        </p:txBody>
      </p:sp>
      <p:sp>
        <p:nvSpPr>
          <p:cNvPr id="3" name="Rectangle 2">
            <a:extLst>
              <a:ext uri="{FF2B5EF4-FFF2-40B4-BE49-F238E27FC236}">
                <a16:creationId xmlns:a16="http://schemas.microsoft.com/office/drawing/2014/main" id="{E7D32D40-2205-766F-704B-2835F6291868}"/>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1" name="Group 10">
            <a:extLst>
              <a:ext uri="{FF2B5EF4-FFF2-40B4-BE49-F238E27FC236}">
                <a16:creationId xmlns:a16="http://schemas.microsoft.com/office/drawing/2014/main" id="{532A98C8-2DB7-5577-793D-2729DDE966CC}"/>
              </a:ext>
            </a:extLst>
          </p:cNvPr>
          <p:cNvGrpSpPr/>
          <p:nvPr/>
        </p:nvGrpSpPr>
        <p:grpSpPr>
          <a:xfrm>
            <a:off x="563928" y="5811034"/>
            <a:ext cx="7977677" cy="931736"/>
            <a:chOff x="563928" y="5811034"/>
            <a:chExt cx="7977677" cy="931736"/>
          </a:xfrm>
        </p:grpSpPr>
        <p:pic>
          <p:nvPicPr>
            <p:cNvPr id="12" name="Picture 11">
              <a:extLst>
                <a:ext uri="{FF2B5EF4-FFF2-40B4-BE49-F238E27FC236}">
                  <a16:creationId xmlns:a16="http://schemas.microsoft.com/office/drawing/2014/main" id="{A560696A-2D14-79DF-8C13-AE5D9A259142}"/>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BEEE43DF-3D95-6A15-E018-7F87C8F08B5E}"/>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D3A2D96D-DB36-16ED-7C6F-6138A4E436C6}"/>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42BA1780-32C0-8F9B-1A64-EB0CEE1F9E5B}"/>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65ED71B3-3169-891E-03D3-1F0B1F4908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767322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196212" cy="1346010"/>
          </a:xfrm>
        </p:spPr>
        <p:txBody>
          <a:bodyPr/>
          <a:lstStyle/>
          <a:p>
            <a:r>
              <a:rPr lang="fr-FR" sz="1800" noProof="0" dirty="0"/>
              <a:t>Créer un environnement favorable à l’adaptation climatique</a:t>
            </a:r>
          </a:p>
          <a:p>
            <a:r>
              <a:rPr lang="fr-FR" sz="1800" noProof="0" dirty="0"/>
              <a:t>Les CDN et les PNA</a:t>
            </a:r>
          </a:p>
          <a:p>
            <a:r>
              <a:rPr lang="fr-FR" sz="1800" noProof="0" dirty="0"/>
              <a:t> Le lien entre les ODD et les infrastructures</a:t>
            </a:r>
          </a:p>
        </p:txBody>
      </p:sp>
    </p:spTree>
    <p:extLst>
      <p:ext uri="{BB962C8B-B14F-4D97-AF65-F5344CB8AC3E}">
        <p14:creationId xmlns:p14="http://schemas.microsoft.com/office/powerpoint/2010/main" val="1651717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0" y="2498401"/>
            <a:ext cx="5525069" cy="1346010"/>
          </a:xfrm>
        </p:spPr>
        <p:txBody>
          <a:bodyPr/>
          <a:lstStyle/>
          <a:p>
            <a:r>
              <a:rPr lang="fr-FR" sz="1800" b="1" noProof="0" dirty="0"/>
              <a:t>Créer un environnement favorable à l’adaptation climatique</a:t>
            </a:r>
          </a:p>
          <a:p>
            <a:r>
              <a:rPr lang="fr-FR" sz="1800" noProof="0" dirty="0">
                <a:solidFill>
                  <a:schemeClr val="bg1">
                    <a:lumMod val="75000"/>
                  </a:schemeClr>
                </a:solidFill>
              </a:rPr>
              <a:t>Les CDN et les PNA</a:t>
            </a:r>
          </a:p>
          <a:p>
            <a:r>
              <a:rPr lang="fr-FR" sz="1800" noProof="0" dirty="0">
                <a:solidFill>
                  <a:schemeClr val="bg1">
                    <a:lumMod val="75000"/>
                  </a:schemeClr>
                </a:solidFill>
              </a:rPr>
              <a:t>Le lien entre les ODD et les infrastructures</a:t>
            </a:r>
          </a:p>
        </p:txBody>
      </p:sp>
    </p:spTree>
    <p:extLst>
      <p:ext uri="{BB962C8B-B14F-4D97-AF65-F5344CB8AC3E}">
        <p14:creationId xmlns:p14="http://schemas.microsoft.com/office/powerpoint/2010/main" val="1104319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7791E-8539-94AD-2243-391407BB5F7D}"/>
            </a:ext>
          </a:extLst>
        </p:cNvPr>
        <p:cNvGrpSpPr/>
        <p:nvPr/>
      </p:nvGrpSpPr>
      <p:grpSpPr>
        <a:xfrm>
          <a:off x="0" y="0"/>
          <a:ext cx="0" cy="0"/>
          <a:chOff x="0" y="0"/>
          <a:chExt cx="0" cy="0"/>
        </a:xfrm>
      </p:grpSpPr>
      <p:pic>
        <p:nvPicPr>
          <p:cNvPr id="17" name="image9.png">
            <a:extLst>
              <a:ext uri="{FF2B5EF4-FFF2-40B4-BE49-F238E27FC236}">
                <a16:creationId xmlns:a16="http://schemas.microsoft.com/office/drawing/2014/main" id="{A040D68A-6349-B248-8797-3C32F7344BBA}"/>
              </a:ext>
            </a:extLst>
          </p:cNvPr>
          <p:cNvPicPr/>
          <p:nvPr/>
        </p:nvPicPr>
        <p:blipFill>
          <a:blip r:embed="rId3"/>
          <a:srcRect/>
          <a:stretch>
            <a:fillRect/>
          </a:stretch>
        </p:blipFill>
        <p:spPr>
          <a:xfrm>
            <a:off x="3532465" y="1695444"/>
            <a:ext cx="5297170" cy="4350301"/>
          </a:xfrm>
          <a:prstGeom prst="rect">
            <a:avLst/>
          </a:prstGeom>
          <a:ln/>
        </p:spPr>
      </p:pic>
      <p:pic>
        <p:nvPicPr>
          <p:cNvPr id="2" name="image9.png">
            <a:extLst>
              <a:ext uri="{FF2B5EF4-FFF2-40B4-BE49-F238E27FC236}">
                <a16:creationId xmlns:a16="http://schemas.microsoft.com/office/drawing/2014/main" id="{B15EE483-508C-FA43-B460-A651EB3D78A9}"/>
              </a:ext>
            </a:extLst>
          </p:cNvPr>
          <p:cNvPicPr/>
          <p:nvPr/>
        </p:nvPicPr>
        <p:blipFill>
          <a:blip r:embed="rId3"/>
          <a:srcRect/>
          <a:stretch>
            <a:fillRect/>
          </a:stretch>
        </p:blipFill>
        <p:spPr>
          <a:xfrm>
            <a:off x="3532465" y="1689505"/>
            <a:ext cx="5297170" cy="4350301"/>
          </a:xfrm>
          <a:prstGeom prst="rect">
            <a:avLst/>
          </a:prstGeom>
          <a:ln/>
        </p:spPr>
      </p:pic>
      <p:pic>
        <p:nvPicPr>
          <p:cNvPr id="5" name="image8.png">
            <a:extLst>
              <a:ext uri="{FF2B5EF4-FFF2-40B4-BE49-F238E27FC236}">
                <a16:creationId xmlns:a16="http://schemas.microsoft.com/office/drawing/2014/main" id="{475BA7E5-3659-7E87-D14C-CC1ADD817435}"/>
              </a:ext>
            </a:extLst>
          </p:cNvPr>
          <p:cNvPicPr/>
          <p:nvPr/>
        </p:nvPicPr>
        <p:blipFill>
          <a:blip r:embed="rId4"/>
          <a:srcRect t="83077"/>
          <a:stretch>
            <a:fillRect/>
          </a:stretch>
        </p:blipFill>
        <p:spPr>
          <a:xfrm>
            <a:off x="2929066" y="5999328"/>
            <a:ext cx="6781038" cy="622716"/>
          </a:xfrm>
          <a:prstGeom prst="rect">
            <a:avLst/>
          </a:prstGeom>
          <a:ln/>
        </p:spPr>
      </p:pic>
      <p:sp>
        <p:nvSpPr>
          <p:cNvPr id="4" name="Content Placeholder 11">
            <a:extLst>
              <a:ext uri="{FF2B5EF4-FFF2-40B4-BE49-F238E27FC236}">
                <a16:creationId xmlns:a16="http://schemas.microsoft.com/office/drawing/2014/main" id="{6840202F-4C63-0B95-5841-24C0CF8D73A8}"/>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587B37B4-DAD2-3F34-3E5A-87CCEE7ADD69}"/>
              </a:ext>
            </a:extLst>
          </p:cNvPr>
          <p:cNvSpPr>
            <a:spLocks noGrp="1"/>
          </p:cNvSpPr>
          <p:nvPr>
            <p:ph type="title"/>
          </p:nvPr>
        </p:nvSpPr>
        <p:spPr>
          <a:xfrm>
            <a:off x="596900" y="130175"/>
            <a:ext cx="10021426" cy="535531"/>
          </a:xfrm>
        </p:spPr>
        <p:txBody>
          <a:bodyPr/>
          <a:lstStyle/>
          <a:p>
            <a:r>
              <a:rPr lang="fr-FR" noProof="0" dirty="0"/>
              <a:t>Introduction</a:t>
            </a:r>
          </a:p>
        </p:txBody>
      </p:sp>
      <p:sp>
        <p:nvSpPr>
          <p:cNvPr id="6" name="TextBox 5">
            <a:extLst>
              <a:ext uri="{FF2B5EF4-FFF2-40B4-BE49-F238E27FC236}">
                <a16:creationId xmlns:a16="http://schemas.microsoft.com/office/drawing/2014/main" id="{54DD085D-F30F-19AF-8F1D-88E667F4411C}"/>
              </a:ext>
            </a:extLst>
          </p:cNvPr>
          <p:cNvSpPr txBox="1"/>
          <p:nvPr/>
        </p:nvSpPr>
        <p:spPr>
          <a:xfrm>
            <a:off x="177843" y="1694344"/>
            <a:ext cx="3184524" cy="1754326"/>
          </a:xfrm>
          <a:prstGeom prst="rect">
            <a:avLst/>
          </a:prstGeom>
          <a:solidFill>
            <a:schemeClr val="accent1">
              <a:lumMod val="20000"/>
              <a:lumOff val="80000"/>
            </a:schemeClr>
          </a:solidFill>
        </p:spPr>
        <p:txBody>
          <a:bodyPr wrap="square" rtlCol="0">
            <a:spAutoFit/>
          </a:bodyPr>
          <a:lstStyle/>
          <a:p>
            <a:pPr marL="285750" indent="-285750">
              <a:buFont typeface="Wingdings" panose="05000000000000000000" pitchFamily="2" charset="2"/>
              <a:buChar char="ü"/>
            </a:pPr>
            <a:r>
              <a:rPr lang="fr-FR" noProof="0" dirty="0"/>
              <a:t>Assurer la cohérence des projets avec les priorités et objectifs nationaux</a:t>
            </a:r>
          </a:p>
          <a:p>
            <a:pPr marL="285750" indent="-285750">
              <a:buFont typeface="Wingdings" panose="05000000000000000000" pitchFamily="2" charset="2"/>
              <a:buChar char="ü"/>
            </a:pPr>
            <a:r>
              <a:rPr lang="fr-FR" noProof="0" dirty="0"/>
              <a:t>Identifier les zones de vulnérabilité majeures au niveau national</a:t>
            </a:r>
          </a:p>
        </p:txBody>
      </p:sp>
      <p:sp>
        <p:nvSpPr>
          <p:cNvPr id="7" name="TextBox 6">
            <a:extLst>
              <a:ext uri="{FF2B5EF4-FFF2-40B4-BE49-F238E27FC236}">
                <a16:creationId xmlns:a16="http://schemas.microsoft.com/office/drawing/2014/main" id="{20BD5903-196A-13B1-B668-C97C5BFC0F23}"/>
              </a:ext>
            </a:extLst>
          </p:cNvPr>
          <p:cNvSpPr txBox="1"/>
          <p:nvPr/>
        </p:nvSpPr>
        <p:spPr>
          <a:xfrm>
            <a:off x="4269027" y="101387"/>
            <a:ext cx="3908550" cy="1077218"/>
          </a:xfrm>
          <a:prstGeom prst="rect">
            <a:avLst/>
          </a:prstGeom>
          <a:solidFill>
            <a:srgbClr val="C5FDD4"/>
          </a:solidFill>
        </p:spPr>
        <p:txBody>
          <a:bodyPr wrap="square" rtlCol="0">
            <a:spAutoFit/>
          </a:bodyPr>
          <a:lstStyle/>
          <a:p>
            <a:pPr marL="285750" indent="-285750">
              <a:buFont typeface="Wingdings" panose="05000000000000000000" pitchFamily="2" charset="2"/>
              <a:buChar char="ü"/>
            </a:pPr>
            <a:r>
              <a:rPr lang="fr-FR" sz="1600" noProof="0" dirty="0"/>
              <a:t>Veiller à la compatibilité avec les politiques sectorielles</a:t>
            </a:r>
          </a:p>
          <a:p>
            <a:pPr marL="285750" indent="-285750">
              <a:buFont typeface="Wingdings" panose="05000000000000000000" pitchFamily="2" charset="2"/>
              <a:buChar char="ü"/>
            </a:pPr>
            <a:r>
              <a:rPr lang="fr-FR" sz="1600" noProof="0" dirty="0"/>
              <a:t> Respect des normes, codes et directives en vigueur</a:t>
            </a:r>
          </a:p>
        </p:txBody>
      </p:sp>
      <p:sp>
        <p:nvSpPr>
          <p:cNvPr id="9" name="TextBox 8">
            <a:extLst>
              <a:ext uri="{FF2B5EF4-FFF2-40B4-BE49-F238E27FC236}">
                <a16:creationId xmlns:a16="http://schemas.microsoft.com/office/drawing/2014/main" id="{B0C14FFF-392A-435F-B4D4-3DADAA0F0FFE}"/>
              </a:ext>
            </a:extLst>
          </p:cNvPr>
          <p:cNvSpPr txBox="1"/>
          <p:nvPr/>
        </p:nvSpPr>
        <p:spPr>
          <a:xfrm>
            <a:off x="9150497" y="1971343"/>
            <a:ext cx="2863660" cy="923330"/>
          </a:xfrm>
          <a:prstGeom prst="rect">
            <a:avLst/>
          </a:prstGeom>
          <a:solidFill>
            <a:schemeClr val="tx1">
              <a:lumMod val="10000"/>
              <a:lumOff val="90000"/>
            </a:schemeClr>
          </a:solidFill>
        </p:spPr>
        <p:txBody>
          <a:bodyPr wrap="square" rtlCol="0">
            <a:spAutoFit/>
          </a:bodyPr>
          <a:lstStyle/>
          <a:p>
            <a:pPr marL="285750" indent="-285750">
              <a:buFont typeface="Wingdings" panose="05000000000000000000" pitchFamily="2" charset="2"/>
              <a:buChar char="ü"/>
            </a:pPr>
            <a:r>
              <a:rPr lang="fr-FR" noProof="0" dirty="0"/>
              <a:t>Suivi et évaluation des projets / efficacité des interventions publiques</a:t>
            </a:r>
          </a:p>
        </p:txBody>
      </p:sp>
      <p:cxnSp>
        <p:nvCxnSpPr>
          <p:cNvPr id="19" name="Straight Arrow Connector 18">
            <a:extLst>
              <a:ext uri="{FF2B5EF4-FFF2-40B4-BE49-F238E27FC236}">
                <a16:creationId xmlns:a16="http://schemas.microsoft.com/office/drawing/2014/main" id="{1A453854-82B0-E1F3-4F91-56747A3366D0}"/>
              </a:ext>
            </a:extLst>
          </p:cNvPr>
          <p:cNvCxnSpPr>
            <a:cxnSpLocks/>
            <a:endCxn id="6" idx="3"/>
          </p:cNvCxnSpPr>
          <p:nvPr/>
        </p:nvCxnSpPr>
        <p:spPr>
          <a:xfrm flipH="1">
            <a:off x="3362367" y="2341622"/>
            <a:ext cx="561976" cy="229885"/>
          </a:xfrm>
          <a:prstGeom prst="straightConnector1">
            <a:avLst/>
          </a:prstGeom>
          <a:ln w="38100">
            <a:solidFill>
              <a:schemeClr val="accent1">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2B7D885C-6267-469C-4FBE-C074679D86CE}"/>
              </a:ext>
            </a:extLst>
          </p:cNvPr>
          <p:cNvCxnSpPr>
            <a:cxnSpLocks/>
          </p:cNvCxnSpPr>
          <p:nvPr/>
        </p:nvCxnSpPr>
        <p:spPr>
          <a:xfrm rot="16200000" flipV="1">
            <a:off x="6339973" y="1234774"/>
            <a:ext cx="509800" cy="409339"/>
          </a:xfrm>
          <a:prstGeom prst="bentConnector3">
            <a:avLst>
              <a:gd name="adj1" fmla="val 50000"/>
            </a:avLst>
          </a:prstGeom>
          <a:ln w="38100">
            <a:solidFill>
              <a:srgbClr val="C5FDD4"/>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7DBFB92D-C5E2-1D17-05AF-A98DAB6E696F}"/>
              </a:ext>
            </a:extLst>
          </p:cNvPr>
          <p:cNvCxnSpPr>
            <a:cxnSpLocks/>
          </p:cNvCxnSpPr>
          <p:nvPr/>
        </p:nvCxnSpPr>
        <p:spPr>
          <a:xfrm flipV="1">
            <a:off x="5514975" y="1204643"/>
            <a:ext cx="581025" cy="484862"/>
          </a:xfrm>
          <a:prstGeom prst="bentConnector2">
            <a:avLst/>
          </a:prstGeom>
          <a:ln w="38100">
            <a:solidFill>
              <a:srgbClr val="C5FDD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6E66101F-E98D-5E8E-5123-5047D0D1A2C8}"/>
              </a:ext>
            </a:extLst>
          </p:cNvPr>
          <p:cNvCxnSpPr>
            <a:cxnSpLocks/>
            <a:endCxn id="9" idx="1"/>
          </p:cNvCxnSpPr>
          <p:nvPr/>
        </p:nvCxnSpPr>
        <p:spPr>
          <a:xfrm>
            <a:off x="8484346" y="2341621"/>
            <a:ext cx="666151" cy="91387"/>
          </a:xfrm>
          <a:prstGeom prst="straightConnector1">
            <a:avLst/>
          </a:prstGeom>
          <a:ln w="38100">
            <a:solidFill>
              <a:schemeClr val="tx1">
                <a:lumMod val="10000"/>
                <a:lumOff val="9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0C3BCA4-3D9D-D077-8002-46FDF106C9FD}"/>
              </a:ext>
            </a:extLst>
          </p:cNvPr>
          <p:cNvSpPr txBox="1"/>
          <p:nvPr/>
        </p:nvSpPr>
        <p:spPr>
          <a:xfrm>
            <a:off x="8972916" y="6571775"/>
            <a:ext cx="3218822" cy="215444"/>
          </a:xfrm>
          <a:prstGeom prst="rect">
            <a:avLst/>
          </a:prstGeom>
          <a:noFill/>
        </p:spPr>
        <p:txBody>
          <a:bodyPr wrap="square">
            <a:spAutoFit/>
          </a:bodyPr>
          <a:lstStyle/>
          <a:p>
            <a:r>
              <a:rPr lang="fr-FR" sz="800" i="1" noProof="0" dirty="0">
                <a:solidFill>
                  <a:schemeClr val="accent1"/>
                </a:solidFill>
                <a:latin typeface="Roboto" panose="02000000000000000000" pitchFamily="2" charset="0"/>
                <a:ea typeface="Roboto" panose="02000000000000000000" pitchFamily="2" charset="0"/>
              </a:rPr>
              <a:t>Source: GCA </a:t>
            </a:r>
            <a:r>
              <a:rPr lang="fr-FR" sz="800" i="1" noProof="0" dirty="0" err="1">
                <a:solidFill>
                  <a:schemeClr val="accent1"/>
                </a:solidFill>
                <a:latin typeface="Roboto" panose="02000000000000000000" pitchFamily="2" charset="0"/>
                <a:ea typeface="Roboto" panose="02000000000000000000" pitchFamily="2" charset="0"/>
              </a:rPr>
              <a:t>Climate-Resilient</a:t>
            </a:r>
            <a:r>
              <a:rPr lang="fr-FR" sz="800" i="1" noProof="0" dirty="0">
                <a:solidFill>
                  <a:schemeClr val="accent1"/>
                </a:solidFill>
                <a:latin typeface="Roboto" panose="02000000000000000000" pitchFamily="2" charset="0"/>
                <a:ea typeface="Roboto" panose="02000000000000000000" pitchFamily="2" charset="0"/>
              </a:rPr>
              <a:t> Infrastructure </a:t>
            </a:r>
            <a:r>
              <a:rPr lang="fr-FR" sz="800" i="1" noProof="0" dirty="0" err="1">
                <a:solidFill>
                  <a:schemeClr val="accent1"/>
                </a:solidFill>
                <a:latin typeface="Roboto" panose="02000000000000000000" pitchFamily="2" charset="0"/>
                <a:ea typeface="Roboto" panose="02000000000000000000" pitchFamily="2" charset="0"/>
              </a:rPr>
              <a:t>Officer</a:t>
            </a:r>
            <a:r>
              <a:rPr lang="fr-FR" sz="800" i="1" noProof="0" dirty="0">
                <a:solidFill>
                  <a:schemeClr val="accent1"/>
                </a:solidFill>
                <a:latin typeface="Roboto" panose="02000000000000000000" pitchFamily="2" charset="0"/>
                <a:ea typeface="Roboto" panose="02000000000000000000" pitchFamily="2" charset="0"/>
              </a:rPr>
              <a:t> </a:t>
            </a:r>
            <a:r>
              <a:rPr lang="fr-FR" sz="800" i="1" noProof="0" dirty="0" err="1">
                <a:solidFill>
                  <a:schemeClr val="accent1"/>
                </a:solidFill>
                <a:latin typeface="Roboto" panose="02000000000000000000" pitchFamily="2" charset="0"/>
                <a:ea typeface="Roboto" panose="02000000000000000000" pitchFamily="2" charset="0"/>
              </a:rPr>
              <a:t>Handbook</a:t>
            </a:r>
            <a:r>
              <a:rPr lang="fr-FR" sz="800" i="1" noProof="0" dirty="0">
                <a:solidFill>
                  <a:schemeClr val="accent1"/>
                </a:solidFill>
                <a:latin typeface="Roboto" panose="02000000000000000000" pitchFamily="2" charset="0"/>
                <a:ea typeface="Roboto" panose="02000000000000000000" pitchFamily="2" charset="0"/>
              </a:rPr>
              <a:t>, 2025</a:t>
            </a:r>
          </a:p>
        </p:txBody>
      </p:sp>
      <p:sp>
        <p:nvSpPr>
          <p:cNvPr id="10" name="TextBox 9">
            <a:extLst>
              <a:ext uri="{FF2B5EF4-FFF2-40B4-BE49-F238E27FC236}">
                <a16:creationId xmlns:a16="http://schemas.microsoft.com/office/drawing/2014/main" id="{D613FA13-640E-274F-82F9-BF78E699CC75}"/>
              </a:ext>
            </a:extLst>
          </p:cNvPr>
          <p:cNvSpPr txBox="1"/>
          <p:nvPr/>
        </p:nvSpPr>
        <p:spPr>
          <a:xfrm>
            <a:off x="4952386" y="3171672"/>
            <a:ext cx="1125177" cy="415498"/>
          </a:xfrm>
          <a:prstGeom prst="rect">
            <a:avLst/>
          </a:prstGeom>
          <a:solidFill>
            <a:srgbClr val="F8EB9C"/>
          </a:solidFill>
        </p:spPr>
        <p:txBody>
          <a:bodyPr wrap="square" rtlCol="0">
            <a:spAutoFit/>
          </a:bodyPr>
          <a:lstStyle/>
          <a:p>
            <a:r>
              <a:rPr lang="fr-FR" sz="700" noProof="0" dirty="0"/>
              <a:t>Entreprendre une évaluation des risques climatiques</a:t>
            </a:r>
          </a:p>
        </p:txBody>
      </p:sp>
      <p:sp>
        <p:nvSpPr>
          <p:cNvPr id="15" name="TextBox 14">
            <a:extLst>
              <a:ext uri="{FF2B5EF4-FFF2-40B4-BE49-F238E27FC236}">
                <a16:creationId xmlns:a16="http://schemas.microsoft.com/office/drawing/2014/main" id="{C14A58C3-EB97-1E40-88D6-B0AD0EAAD2A6}"/>
              </a:ext>
            </a:extLst>
          </p:cNvPr>
          <p:cNvSpPr txBox="1"/>
          <p:nvPr/>
        </p:nvSpPr>
        <p:spPr>
          <a:xfrm>
            <a:off x="4952386" y="3670540"/>
            <a:ext cx="1125177" cy="200055"/>
          </a:xfrm>
          <a:prstGeom prst="rect">
            <a:avLst/>
          </a:prstGeom>
          <a:solidFill>
            <a:srgbClr val="F8EB9C"/>
          </a:solidFill>
        </p:spPr>
        <p:txBody>
          <a:bodyPr wrap="square" rtlCol="0">
            <a:spAutoFit/>
          </a:bodyPr>
          <a:lstStyle/>
          <a:p>
            <a:endParaRPr lang="fr-FR" sz="700" noProof="0" dirty="0"/>
          </a:p>
        </p:txBody>
      </p:sp>
      <p:sp>
        <p:nvSpPr>
          <p:cNvPr id="16" name="TextBox 15">
            <a:extLst>
              <a:ext uri="{FF2B5EF4-FFF2-40B4-BE49-F238E27FC236}">
                <a16:creationId xmlns:a16="http://schemas.microsoft.com/office/drawing/2014/main" id="{E7BDBA66-F436-404B-BB0E-256B9DA6537D}"/>
              </a:ext>
            </a:extLst>
          </p:cNvPr>
          <p:cNvSpPr txBox="1"/>
          <p:nvPr/>
        </p:nvSpPr>
        <p:spPr>
          <a:xfrm>
            <a:off x="4933949" y="3633466"/>
            <a:ext cx="1143614" cy="461665"/>
          </a:xfrm>
          <a:prstGeom prst="rect">
            <a:avLst/>
          </a:prstGeom>
          <a:solidFill>
            <a:srgbClr val="F8EB9C"/>
          </a:solidFill>
        </p:spPr>
        <p:txBody>
          <a:bodyPr wrap="square" rtlCol="0">
            <a:spAutoFit/>
          </a:bodyPr>
          <a:lstStyle/>
          <a:p>
            <a:r>
              <a:rPr lang="fr-FR" sz="800" noProof="0" dirty="0"/>
              <a:t>Identifier et évaluer les options de résilience</a:t>
            </a:r>
          </a:p>
        </p:txBody>
      </p:sp>
      <p:sp>
        <p:nvSpPr>
          <p:cNvPr id="18" name="TextBox 17">
            <a:extLst>
              <a:ext uri="{FF2B5EF4-FFF2-40B4-BE49-F238E27FC236}">
                <a16:creationId xmlns:a16="http://schemas.microsoft.com/office/drawing/2014/main" id="{8D8E274A-C47E-AA44-872E-031213579459}"/>
              </a:ext>
            </a:extLst>
          </p:cNvPr>
          <p:cNvSpPr txBox="1"/>
          <p:nvPr/>
        </p:nvSpPr>
        <p:spPr>
          <a:xfrm>
            <a:off x="3594789" y="3153104"/>
            <a:ext cx="1143614" cy="507831"/>
          </a:xfrm>
          <a:prstGeom prst="rect">
            <a:avLst/>
          </a:prstGeom>
          <a:solidFill>
            <a:srgbClr val="CCE8F7"/>
          </a:solidFill>
        </p:spPr>
        <p:txBody>
          <a:bodyPr wrap="square" rtlCol="0">
            <a:spAutoFit/>
          </a:bodyPr>
          <a:lstStyle/>
          <a:p>
            <a:r>
              <a:rPr lang="fr-FR" sz="900" noProof="0" dirty="0"/>
              <a:t>Entreprendre un dépistage climatique</a:t>
            </a:r>
          </a:p>
        </p:txBody>
      </p:sp>
      <p:sp>
        <p:nvSpPr>
          <p:cNvPr id="20" name="TextBox 19">
            <a:extLst>
              <a:ext uri="{FF2B5EF4-FFF2-40B4-BE49-F238E27FC236}">
                <a16:creationId xmlns:a16="http://schemas.microsoft.com/office/drawing/2014/main" id="{EC979E69-9199-4C47-8D8B-0F56B0E7AA90}"/>
              </a:ext>
            </a:extLst>
          </p:cNvPr>
          <p:cNvSpPr txBox="1"/>
          <p:nvPr/>
        </p:nvSpPr>
        <p:spPr>
          <a:xfrm>
            <a:off x="6238961" y="3178321"/>
            <a:ext cx="1125177" cy="307777"/>
          </a:xfrm>
          <a:prstGeom prst="rect">
            <a:avLst/>
          </a:prstGeom>
          <a:solidFill>
            <a:srgbClr val="CCF1F5"/>
          </a:solidFill>
        </p:spPr>
        <p:txBody>
          <a:bodyPr wrap="square" rtlCol="0">
            <a:spAutoFit/>
          </a:bodyPr>
          <a:lstStyle/>
          <a:p>
            <a:r>
              <a:rPr lang="fr-FR" sz="700" noProof="0" dirty="0"/>
              <a:t>Répartir le risque climatique</a:t>
            </a:r>
          </a:p>
        </p:txBody>
      </p:sp>
      <p:sp>
        <p:nvSpPr>
          <p:cNvPr id="21" name="TextBox 20">
            <a:extLst>
              <a:ext uri="{FF2B5EF4-FFF2-40B4-BE49-F238E27FC236}">
                <a16:creationId xmlns:a16="http://schemas.microsoft.com/office/drawing/2014/main" id="{8A0CE3C1-132A-A349-998D-707C9F5C70A8}"/>
              </a:ext>
            </a:extLst>
          </p:cNvPr>
          <p:cNvSpPr txBox="1"/>
          <p:nvPr/>
        </p:nvSpPr>
        <p:spPr>
          <a:xfrm>
            <a:off x="6236952" y="3503106"/>
            <a:ext cx="1125177" cy="523220"/>
          </a:xfrm>
          <a:prstGeom prst="rect">
            <a:avLst/>
          </a:prstGeom>
          <a:solidFill>
            <a:srgbClr val="CCF1F5"/>
          </a:solidFill>
        </p:spPr>
        <p:txBody>
          <a:bodyPr wrap="square" rtlCol="0">
            <a:spAutoFit/>
          </a:bodyPr>
          <a:lstStyle/>
          <a:p>
            <a:r>
              <a:rPr lang="fr-FR" sz="700" noProof="0" dirty="0"/>
              <a:t>Définir les exigences de performance en matière de résilience climatique</a:t>
            </a:r>
          </a:p>
        </p:txBody>
      </p:sp>
      <p:sp>
        <p:nvSpPr>
          <p:cNvPr id="22" name="TextBox 21">
            <a:extLst>
              <a:ext uri="{FF2B5EF4-FFF2-40B4-BE49-F238E27FC236}">
                <a16:creationId xmlns:a16="http://schemas.microsoft.com/office/drawing/2014/main" id="{E32B06DF-C9F2-EE44-8CB7-FFC3B7B1BE31}"/>
              </a:ext>
            </a:extLst>
          </p:cNvPr>
          <p:cNvSpPr txBox="1"/>
          <p:nvPr/>
        </p:nvSpPr>
        <p:spPr>
          <a:xfrm>
            <a:off x="6223302" y="4043334"/>
            <a:ext cx="1125177" cy="523220"/>
          </a:xfrm>
          <a:prstGeom prst="rect">
            <a:avLst/>
          </a:prstGeom>
          <a:solidFill>
            <a:srgbClr val="CCF1F5"/>
          </a:solidFill>
        </p:spPr>
        <p:txBody>
          <a:bodyPr wrap="square" rtlCol="0">
            <a:spAutoFit/>
          </a:bodyPr>
          <a:lstStyle/>
          <a:p>
            <a:r>
              <a:rPr lang="fr-FR" sz="700" noProof="0" dirty="0"/>
              <a:t>Créer des mécanismes d'ajustement aux événements climatiques</a:t>
            </a:r>
          </a:p>
        </p:txBody>
      </p:sp>
      <p:sp>
        <p:nvSpPr>
          <p:cNvPr id="23" name="TextBox 22">
            <a:extLst>
              <a:ext uri="{FF2B5EF4-FFF2-40B4-BE49-F238E27FC236}">
                <a16:creationId xmlns:a16="http://schemas.microsoft.com/office/drawing/2014/main" id="{92E9FC05-31E7-B640-AFB8-DC7A4D032C92}"/>
              </a:ext>
            </a:extLst>
          </p:cNvPr>
          <p:cNvSpPr txBox="1"/>
          <p:nvPr/>
        </p:nvSpPr>
        <p:spPr>
          <a:xfrm>
            <a:off x="6223302" y="4618024"/>
            <a:ext cx="1125177" cy="461665"/>
          </a:xfrm>
          <a:prstGeom prst="rect">
            <a:avLst/>
          </a:prstGeom>
          <a:solidFill>
            <a:srgbClr val="CCF1F5"/>
          </a:solidFill>
        </p:spPr>
        <p:txBody>
          <a:bodyPr wrap="square" rtlCol="0">
            <a:spAutoFit/>
          </a:bodyPr>
          <a:lstStyle/>
          <a:p>
            <a:r>
              <a:rPr lang="fr-FR" sz="800" noProof="0" dirty="0"/>
              <a:t>Définir des critères d'évaluation liés au climat</a:t>
            </a:r>
          </a:p>
        </p:txBody>
      </p:sp>
      <p:sp>
        <p:nvSpPr>
          <p:cNvPr id="24" name="TextBox 23">
            <a:extLst>
              <a:ext uri="{FF2B5EF4-FFF2-40B4-BE49-F238E27FC236}">
                <a16:creationId xmlns:a16="http://schemas.microsoft.com/office/drawing/2014/main" id="{66A4DA92-0B13-5041-B210-589A985435BF}"/>
              </a:ext>
            </a:extLst>
          </p:cNvPr>
          <p:cNvSpPr txBox="1"/>
          <p:nvPr/>
        </p:nvSpPr>
        <p:spPr>
          <a:xfrm>
            <a:off x="6229350" y="5158252"/>
            <a:ext cx="1125177" cy="307777"/>
          </a:xfrm>
          <a:prstGeom prst="rect">
            <a:avLst/>
          </a:prstGeom>
          <a:solidFill>
            <a:srgbClr val="CCF1F5"/>
          </a:solidFill>
        </p:spPr>
        <p:txBody>
          <a:bodyPr wrap="square" rtlCol="0">
            <a:spAutoFit/>
          </a:bodyPr>
          <a:lstStyle/>
          <a:p>
            <a:r>
              <a:rPr lang="fr-FR" sz="700" noProof="0" dirty="0"/>
              <a:t>Conception de projets résilients au climat</a:t>
            </a:r>
          </a:p>
        </p:txBody>
      </p:sp>
      <p:sp>
        <p:nvSpPr>
          <p:cNvPr id="25" name="TextBox 24">
            <a:extLst>
              <a:ext uri="{FF2B5EF4-FFF2-40B4-BE49-F238E27FC236}">
                <a16:creationId xmlns:a16="http://schemas.microsoft.com/office/drawing/2014/main" id="{2F8EF313-D7B2-D54D-9223-C302AD27D57F}"/>
              </a:ext>
            </a:extLst>
          </p:cNvPr>
          <p:cNvSpPr txBox="1"/>
          <p:nvPr/>
        </p:nvSpPr>
        <p:spPr>
          <a:xfrm>
            <a:off x="7633210" y="3217610"/>
            <a:ext cx="1184211" cy="338554"/>
          </a:xfrm>
          <a:prstGeom prst="rect">
            <a:avLst/>
          </a:prstGeom>
          <a:solidFill>
            <a:srgbClr val="CCF6EE"/>
          </a:solidFill>
        </p:spPr>
        <p:txBody>
          <a:bodyPr wrap="square" rtlCol="0">
            <a:spAutoFit/>
          </a:bodyPr>
          <a:lstStyle/>
          <a:p>
            <a:r>
              <a:rPr lang="fr-FR" sz="800" noProof="0" dirty="0"/>
              <a:t>Mettre en œuvre des mesures de résilience</a:t>
            </a:r>
          </a:p>
        </p:txBody>
      </p:sp>
      <p:sp>
        <p:nvSpPr>
          <p:cNvPr id="27" name="TextBox 26">
            <a:extLst>
              <a:ext uri="{FF2B5EF4-FFF2-40B4-BE49-F238E27FC236}">
                <a16:creationId xmlns:a16="http://schemas.microsoft.com/office/drawing/2014/main" id="{5F65D1E2-6A59-0549-967E-1E5A21DF4425}"/>
              </a:ext>
            </a:extLst>
          </p:cNvPr>
          <p:cNvSpPr txBox="1"/>
          <p:nvPr/>
        </p:nvSpPr>
        <p:spPr>
          <a:xfrm>
            <a:off x="7626211" y="3636801"/>
            <a:ext cx="1184211" cy="338554"/>
          </a:xfrm>
          <a:prstGeom prst="rect">
            <a:avLst/>
          </a:prstGeom>
          <a:solidFill>
            <a:srgbClr val="CCF6EE"/>
          </a:solidFill>
        </p:spPr>
        <p:txBody>
          <a:bodyPr wrap="square" rtlCol="0">
            <a:spAutoFit/>
          </a:bodyPr>
          <a:lstStyle/>
          <a:p>
            <a:r>
              <a:rPr lang="fr-FR" sz="800" noProof="0" dirty="0"/>
              <a:t>Rendre les opérations résilientes au climat</a:t>
            </a:r>
          </a:p>
        </p:txBody>
      </p:sp>
      <p:sp>
        <p:nvSpPr>
          <p:cNvPr id="28" name="TextBox 27">
            <a:extLst>
              <a:ext uri="{FF2B5EF4-FFF2-40B4-BE49-F238E27FC236}">
                <a16:creationId xmlns:a16="http://schemas.microsoft.com/office/drawing/2014/main" id="{4B4F6718-BB12-434C-B6FE-F274AE4F81C4}"/>
              </a:ext>
            </a:extLst>
          </p:cNvPr>
          <p:cNvSpPr txBox="1"/>
          <p:nvPr/>
        </p:nvSpPr>
        <p:spPr>
          <a:xfrm>
            <a:off x="7633210" y="4055992"/>
            <a:ext cx="1125177" cy="630942"/>
          </a:xfrm>
          <a:prstGeom prst="rect">
            <a:avLst/>
          </a:prstGeom>
          <a:solidFill>
            <a:srgbClr val="CCF6EE"/>
          </a:solidFill>
        </p:spPr>
        <p:txBody>
          <a:bodyPr wrap="square" rtlCol="0">
            <a:spAutoFit/>
          </a:bodyPr>
          <a:lstStyle/>
          <a:p>
            <a:r>
              <a:rPr lang="fr-FR" sz="700" noProof="0" dirty="0"/>
              <a:t>Surveiller et évaluer les exigences de performance en matière de résilience climatique</a:t>
            </a:r>
          </a:p>
        </p:txBody>
      </p:sp>
      <p:sp>
        <p:nvSpPr>
          <p:cNvPr id="29" name="TextBox 28">
            <a:extLst>
              <a:ext uri="{FF2B5EF4-FFF2-40B4-BE49-F238E27FC236}">
                <a16:creationId xmlns:a16="http://schemas.microsoft.com/office/drawing/2014/main" id="{CA07BD57-12A9-564D-B77A-22FA57574BB2}"/>
              </a:ext>
            </a:extLst>
          </p:cNvPr>
          <p:cNvSpPr txBox="1"/>
          <p:nvPr/>
        </p:nvSpPr>
        <p:spPr>
          <a:xfrm>
            <a:off x="7628321" y="4721173"/>
            <a:ext cx="1125177" cy="523220"/>
          </a:xfrm>
          <a:prstGeom prst="rect">
            <a:avLst/>
          </a:prstGeom>
          <a:solidFill>
            <a:srgbClr val="CCF6EE"/>
          </a:solidFill>
        </p:spPr>
        <p:txBody>
          <a:bodyPr wrap="square" rtlCol="0">
            <a:spAutoFit/>
          </a:bodyPr>
          <a:lstStyle/>
          <a:p>
            <a:r>
              <a:rPr lang="fr-FR" sz="700" noProof="0" dirty="0"/>
              <a:t>Faire face aux changements contractuels liés au climat</a:t>
            </a:r>
          </a:p>
        </p:txBody>
      </p:sp>
      <p:sp>
        <p:nvSpPr>
          <p:cNvPr id="30" name="TextBox 29">
            <a:extLst>
              <a:ext uri="{FF2B5EF4-FFF2-40B4-BE49-F238E27FC236}">
                <a16:creationId xmlns:a16="http://schemas.microsoft.com/office/drawing/2014/main" id="{47BEA80D-91B4-E049-B8E6-88E332B08200}"/>
              </a:ext>
            </a:extLst>
          </p:cNvPr>
          <p:cNvSpPr txBox="1"/>
          <p:nvPr/>
        </p:nvSpPr>
        <p:spPr>
          <a:xfrm>
            <a:off x="7598803" y="5305154"/>
            <a:ext cx="1184211" cy="584775"/>
          </a:xfrm>
          <a:prstGeom prst="rect">
            <a:avLst/>
          </a:prstGeom>
          <a:solidFill>
            <a:srgbClr val="CCF6EE"/>
          </a:solidFill>
        </p:spPr>
        <p:txBody>
          <a:bodyPr wrap="square" rtlCol="0">
            <a:spAutoFit/>
          </a:bodyPr>
          <a:lstStyle/>
          <a:p>
            <a:r>
              <a:rPr lang="fr-FR" sz="800" noProof="0" dirty="0"/>
              <a:t>Intégrer la résilience climatique dans le processus de transfert</a:t>
            </a:r>
          </a:p>
        </p:txBody>
      </p:sp>
      <p:sp>
        <p:nvSpPr>
          <p:cNvPr id="11" name="Oval 10">
            <a:extLst>
              <a:ext uri="{FF2B5EF4-FFF2-40B4-BE49-F238E27FC236}">
                <a16:creationId xmlns:a16="http://schemas.microsoft.com/office/drawing/2014/main" id="{159D0210-0C6F-574F-9B79-207875D5EE3D}"/>
              </a:ext>
            </a:extLst>
          </p:cNvPr>
          <p:cNvSpPr/>
          <p:nvPr/>
        </p:nvSpPr>
        <p:spPr>
          <a:xfrm>
            <a:off x="3643355" y="2422168"/>
            <a:ext cx="1095048" cy="4778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5" name="TextBox 34">
            <a:extLst>
              <a:ext uri="{FF2B5EF4-FFF2-40B4-BE49-F238E27FC236}">
                <a16:creationId xmlns:a16="http://schemas.microsoft.com/office/drawing/2014/main" id="{C148A3E2-E80E-1648-831D-D01EA8E4CC29}"/>
              </a:ext>
            </a:extLst>
          </p:cNvPr>
          <p:cNvSpPr txBox="1"/>
          <p:nvPr/>
        </p:nvSpPr>
        <p:spPr>
          <a:xfrm>
            <a:off x="4790059" y="2356412"/>
            <a:ext cx="1449830" cy="553998"/>
          </a:xfrm>
          <a:prstGeom prst="rect">
            <a:avLst/>
          </a:prstGeom>
          <a:solidFill>
            <a:schemeClr val="bg1"/>
          </a:solidFill>
        </p:spPr>
        <p:txBody>
          <a:bodyPr wrap="square" rtlCol="0">
            <a:spAutoFit/>
          </a:bodyPr>
          <a:lstStyle/>
          <a:p>
            <a:pPr algn="ctr"/>
            <a:r>
              <a:rPr lang="fr-FR" sz="1000" b="1" noProof="0" dirty="0"/>
              <a:t>PHASE D'ÉVALUATION DU PROJET</a:t>
            </a:r>
          </a:p>
        </p:txBody>
      </p:sp>
      <p:sp>
        <p:nvSpPr>
          <p:cNvPr id="36" name="TextBox 35">
            <a:extLst>
              <a:ext uri="{FF2B5EF4-FFF2-40B4-BE49-F238E27FC236}">
                <a16:creationId xmlns:a16="http://schemas.microsoft.com/office/drawing/2014/main" id="{38C69992-2D03-6B4F-A2F2-B4CD6EADCCE5}"/>
              </a:ext>
            </a:extLst>
          </p:cNvPr>
          <p:cNvSpPr txBox="1"/>
          <p:nvPr/>
        </p:nvSpPr>
        <p:spPr>
          <a:xfrm>
            <a:off x="6155321" y="2356412"/>
            <a:ext cx="1449830" cy="553998"/>
          </a:xfrm>
          <a:prstGeom prst="rect">
            <a:avLst/>
          </a:prstGeom>
          <a:solidFill>
            <a:schemeClr val="bg1"/>
          </a:solidFill>
        </p:spPr>
        <p:txBody>
          <a:bodyPr wrap="square" rtlCol="0">
            <a:spAutoFit/>
          </a:bodyPr>
          <a:lstStyle/>
          <a:p>
            <a:pPr algn="ctr"/>
            <a:r>
              <a:rPr lang="fr-FR" sz="1000" b="1" noProof="0" dirty="0"/>
              <a:t>PHASE D'APPEL D'OFFRES ET D'ATTRIBUTION</a:t>
            </a:r>
          </a:p>
        </p:txBody>
      </p:sp>
      <p:sp>
        <p:nvSpPr>
          <p:cNvPr id="37" name="Oval 36">
            <a:extLst>
              <a:ext uri="{FF2B5EF4-FFF2-40B4-BE49-F238E27FC236}">
                <a16:creationId xmlns:a16="http://schemas.microsoft.com/office/drawing/2014/main" id="{28CBFBE4-7EAC-C84C-B601-77647B38D6C9}"/>
              </a:ext>
            </a:extLst>
          </p:cNvPr>
          <p:cNvSpPr/>
          <p:nvPr/>
        </p:nvSpPr>
        <p:spPr>
          <a:xfrm>
            <a:off x="7626211" y="2401875"/>
            <a:ext cx="1095048" cy="4778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8" name="TextBox 37">
            <a:extLst>
              <a:ext uri="{FF2B5EF4-FFF2-40B4-BE49-F238E27FC236}">
                <a16:creationId xmlns:a16="http://schemas.microsoft.com/office/drawing/2014/main" id="{C49BD35C-140F-B64E-860A-628DEBB4F0E7}"/>
              </a:ext>
            </a:extLst>
          </p:cNvPr>
          <p:cNvSpPr txBox="1"/>
          <p:nvPr/>
        </p:nvSpPr>
        <p:spPr>
          <a:xfrm>
            <a:off x="3441681" y="2356412"/>
            <a:ext cx="1449830" cy="553998"/>
          </a:xfrm>
          <a:prstGeom prst="rect">
            <a:avLst/>
          </a:prstGeom>
          <a:noFill/>
        </p:spPr>
        <p:txBody>
          <a:bodyPr wrap="square" rtlCol="0">
            <a:spAutoFit/>
          </a:bodyPr>
          <a:lstStyle/>
          <a:p>
            <a:pPr algn="ctr"/>
            <a:r>
              <a:rPr lang="fr-FR" sz="1000" b="1" noProof="0" dirty="0"/>
              <a:t>PHASE D’IDENTIFICATION DU PROJET</a:t>
            </a:r>
          </a:p>
        </p:txBody>
      </p:sp>
      <p:sp>
        <p:nvSpPr>
          <p:cNvPr id="33" name="TextBox 32">
            <a:extLst>
              <a:ext uri="{FF2B5EF4-FFF2-40B4-BE49-F238E27FC236}">
                <a16:creationId xmlns:a16="http://schemas.microsoft.com/office/drawing/2014/main" id="{BF52DF04-924A-1049-ABA5-02AB02E58EDF}"/>
              </a:ext>
            </a:extLst>
          </p:cNvPr>
          <p:cNvSpPr txBox="1"/>
          <p:nvPr/>
        </p:nvSpPr>
        <p:spPr>
          <a:xfrm>
            <a:off x="7478863" y="2442045"/>
            <a:ext cx="1449830" cy="400110"/>
          </a:xfrm>
          <a:prstGeom prst="rect">
            <a:avLst/>
          </a:prstGeom>
          <a:noFill/>
        </p:spPr>
        <p:txBody>
          <a:bodyPr wrap="square" rtlCol="0">
            <a:spAutoFit/>
          </a:bodyPr>
          <a:lstStyle/>
          <a:p>
            <a:pPr algn="ctr"/>
            <a:r>
              <a:rPr lang="fr-FR" sz="1000" b="1" noProof="0" dirty="0"/>
              <a:t>PHASE DE GESTION DU CONTRAT</a:t>
            </a:r>
          </a:p>
        </p:txBody>
      </p:sp>
    </p:spTree>
    <p:extLst>
      <p:ext uri="{BB962C8B-B14F-4D97-AF65-F5344CB8AC3E}">
        <p14:creationId xmlns:p14="http://schemas.microsoft.com/office/powerpoint/2010/main" val="253347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899" y="167298"/>
            <a:ext cx="10021426" cy="535531"/>
          </a:xfrm>
        </p:spPr>
        <p:txBody>
          <a:bodyPr/>
          <a:lstStyle/>
          <a:p>
            <a:r>
              <a:rPr lang="fr-FR" noProof="0" dirty="0"/>
              <a:t>Un Environnement Favorable à L’adaptation Climatique</a:t>
            </a:r>
          </a:p>
        </p:txBody>
      </p:sp>
      <p:sp>
        <p:nvSpPr>
          <p:cNvPr id="2" name="TextBox 1">
            <a:extLst>
              <a:ext uri="{FF2B5EF4-FFF2-40B4-BE49-F238E27FC236}">
                <a16:creationId xmlns:a16="http://schemas.microsoft.com/office/drawing/2014/main" id="{C2649E14-EC06-ED30-293F-517AC8E7373D}"/>
              </a:ext>
            </a:extLst>
          </p:cNvPr>
          <p:cNvSpPr txBox="1"/>
          <p:nvPr/>
        </p:nvSpPr>
        <p:spPr>
          <a:xfrm>
            <a:off x="596899" y="1122994"/>
            <a:ext cx="11318200" cy="5078313"/>
          </a:xfrm>
          <a:prstGeom prst="rect">
            <a:avLst/>
          </a:prstGeom>
          <a:noFill/>
        </p:spPr>
        <p:txBody>
          <a:bodyPr wrap="square" rtlCol="0">
            <a:spAutoFit/>
          </a:bodyPr>
          <a:lstStyle/>
          <a:p>
            <a:pPr marL="285750" indent="-285750">
              <a:buFont typeface="Wingdings" panose="05000000000000000000" pitchFamily="2" charset="2"/>
              <a:buChar char="ü"/>
            </a:pPr>
            <a:r>
              <a:rPr lang="fr-FR" noProof="0" dirty="0"/>
              <a:t> Les autorités publiques jouent un rôle déterminant dans </a:t>
            </a:r>
            <a:r>
              <a:rPr lang="fr-FR" b="1" noProof="0" dirty="0"/>
              <a:t>la promotion des PPP pour des infrastructures résilientes</a:t>
            </a:r>
            <a:r>
              <a:rPr lang="fr-FR" noProof="0" dirty="0"/>
              <a:t>, en créant le cadre général propice au renforcement de la résilience climatique.</a:t>
            </a:r>
          </a:p>
          <a:p>
            <a:endParaRPr lang="fr-FR" noProof="0" dirty="0"/>
          </a:p>
          <a:p>
            <a:pPr marL="285750" indent="-285750">
              <a:buFont typeface="Wingdings" panose="05000000000000000000" pitchFamily="2" charset="2"/>
              <a:buChar char="ü"/>
            </a:pPr>
            <a:r>
              <a:rPr lang="fr-FR" noProof="0" dirty="0"/>
              <a:t> </a:t>
            </a:r>
            <a:r>
              <a:rPr lang="fr-FR" b="1" noProof="0" dirty="0"/>
              <a:t>Intégrer la résilience climatique en amont</a:t>
            </a:r>
            <a:r>
              <a:rPr lang="fr-FR" noProof="0" dirty="0"/>
              <a:t> : elle doit être prise en compte dès la planification et dans les processus gouvernementaux.</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b="1" noProof="0" dirty="0"/>
              <a:t>Investir de manière proactive dans l’adaptation</a:t>
            </a:r>
            <a:r>
              <a:rPr lang="fr-FR" noProof="0" dirty="0"/>
              <a:t> : intégrer le risque climatique dans les projets de PPP est essentiel pour réduire les risques à long terme...</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b="1" noProof="0" dirty="0"/>
              <a:t>Collecte et suivi des données </a:t>
            </a:r>
            <a:r>
              <a:rPr lang="fr-FR" noProof="0" dirty="0"/>
              <a:t>: disposer de données fiables et actualisées est indispensable pour préparer les projets et prendre des décisions éclairées.</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b="1" noProof="0" dirty="0"/>
              <a:t>Intégrer les normes de résilience climatique </a:t>
            </a:r>
            <a:r>
              <a:rPr lang="fr-FR" noProof="0" dirty="0"/>
              <a:t>: les normes, référentiels et guides établissent les exigences minimales d’un projet et encouragent l’atteinte de seuils de performance plus ambitieux.</a:t>
            </a:r>
          </a:p>
          <a:p>
            <a:pPr marL="285750" indent="-285750">
              <a:buFont typeface="Wingdings" panose="05000000000000000000" pitchFamily="2" charset="2"/>
              <a:buChar char="ü"/>
            </a:pPr>
            <a:endParaRPr lang="fr-FR" noProof="0" dirty="0"/>
          </a:p>
          <a:p>
            <a:pPr marL="285750" indent="-285750">
              <a:buFont typeface="Wingdings" panose="05000000000000000000" pitchFamily="2" charset="2"/>
              <a:buChar char="ü"/>
            </a:pPr>
            <a:r>
              <a:rPr lang="fr-FR" b="1" noProof="0" dirty="0"/>
              <a:t>Un processus consultatif et participatif </a:t>
            </a:r>
            <a:r>
              <a:rPr lang="fr-FR" noProof="0" dirty="0"/>
              <a:t>: la réussite des projets de résilience climatique repose sur l’implication active d’un large éventail d’acteurs pour éclairer les décisions et faciliter leur mise en œuvre.</a:t>
            </a:r>
            <a:br>
              <a:rPr lang="fr-FR" noProof="0" dirty="0"/>
            </a:br>
            <a:endParaRPr lang="fr-FR" b="1" noProof="0" dirty="0"/>
          </a:p>
        </p:txBody>
      </p:sp>
    </p:spTree>
    <p:extLst>
      <p:ext uri="{BB962C8B-B14F-4D97-AF65-F5344CB8AC3E}">
        <p14:creationId xmlns:p14="http://schemas.microsoft.com/office/powerpoint/2010/main" val="1233828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de présentation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540931"/>
            <a:ext cx="5652660" cy="1346010"/>
          </a:xfrm>
        </p:spPr>
        <p:txBody>
          <a:bodyPr/>
          <a:lstStyle/>
          <a:p>
            <a:r>
              <a:rPr lang="fr-FR" sz="1800" noProof="0" dirty="0">
                <a:solidFill>
                  <a:schemeClr val="bg1">
                    <a:lumMod val="75000"/>
                  </a:schemeClr>
                </a:solidFill>
              </a:rPr>
              <a:t>Créer un environnement favorable à l’adaptation climatique</a:t>
            </a:r>
          </a:p>
          <a:p>
            <a:r>
              <a:rPr lang="fr-FR" sz="1800" b="1" noProof="0" dirty="0"/>
              <a:t>Les CDN et les PNA</a:t>
            </a:r>
          </a:p>
          <a:p>
            <a:r>
              <a:rPr lang="fr-FR" sz="1800" noProof="0" dirty="0">
                <a:solidFill>
                  <a:schemeClr val="bg1">
                    <a:lumMod val="75000"/>
                  </a:schemeClr>
                </a:solidFill>
              </a:rPr>
              <a:t>Le lien entre les ODD et les infrastructures</a:t>
            </a:r>
          </a:p>
        </p:txBody>
      </p:sp>
    </p:spTree>
    <p:extLst>
      <p:ext uri="{BB962C8B-B14F-4D97-AF65-F5344CB8AC3E}">
        <p14:creationId xmlns:p14="http://schemas.microsoft.com/office/powerpoint/2010/main" val="2684753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76901" y="818194"/>
            <a:ext cx="11684727" cy="458943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600" noProof="0" dirty="0">
              <a:ea typeface="Roboto"/>
            </a:endParaRPr>
          </a:p>
        </p:txBody>
      </p:sp>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Évolutions Majeures de L’agenda Climatique Mondial</a:t>
            </a:r>
          </a:p>
        </p:txBody>
      </p:sp>
      <p:pic>
        <p:nvPicPr>
          <p:cNvPr id="5" name="Picture 4">
            <a:extLst>
              <a:ext uri="{FF2B5EF4-FFF2-40B4-BE49-F238E27FC236}">
                <a16:creationId xmlns:a16="http://schemas.microsoft.com/office/drawing/2014/main" id="{CCC62A34-DE3C-5C80-D491-A438DF72A2BC}"/>
              </a:ext>
            </a:extLst>
          </p:cNvPr>
          <p:cNvPicPr>
            <a:picLocks noChangeAspect="1"/>
          </p:cNvPicPr>
          <p:nvPr/>
        </p:nvPicPr>
        <p:blipFill>
          <a:blip r:embed="rId3"/>
          <a:stretch>
            <a:fillRect/>
          </a:stretch>
        </p:blipFill>
        <p:spPr>
          <a:xfrm>
            <a:off x="697384" y="815214"/>
            <a:ext cx="10436190" cy="5912611"/>
          </a:xfrm>
          <a:prstGeom prst="rect">
            <a:avLst/>
          </a:prstGeom>
        </p:spPr>
      </p:pic>
      <p:sp>
        <p:nvSpPr>
          <p:cNvPr id="2" name="TextBox 1">
            <a:extLst>
              <a:ext uri="{FF2B5EF4-FFF2-40B4-BE49-F238E27FC236}">
                <a16:creationId xmlns:a16="http://schemas.microsoft.com/office/drawing/2014/main" id="{AFD83A15-FE61-8A46-AA92-0D3AAE999175}"/>
              </a:ext>
            </a:extLst>
          </p:cNvPr>
          <p:cNvSpPr txBox="1"/>
          <p:nvPr/>
        </p:nvSpPr>
        <p:spPr>
          <a:xfrm>
            <a:off x="1058426" y="1209368"/>
            <a:ext cx="1696065" cy="1077218"/>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Conférence de Stockholm sur</a:t>
            </a:r>
          </a:p>
          <a:p>
            <a:r>
              <a:rPr lang="fr-FR" sz="1600" noProof="0" dirty="0">
                <a:latin typeface="Arial" panose="020B0604020202020204" pitchFamily="34" charset="0"/>
                <a:cs typeface="Arial" panose="020B0604020202020204" pitchFamily="34" charset="0"/>
              </a:rPr>
              <a:t>l’Environnement Humain</a:t>
            </a:r>
          </a:p>
        </p:txBody>
      </p:sp>
      <p:sp>
        <p:nvSpPr>
          <p:cNvPr id="6" name="TextBox 5">
            <a:extLst>
              <a:ext uri="{FF2B5EF4-FFF2-40B4-BE49-F238E27FC236}">
                <a16:creationId xmlns:a16="http://schemas.microsoft.com/office/drawing/2014/main" id="{B81DA4C2-B329-F24C-B0DD-D76F235D7CEC}"/>
              </a:ext>
            </a:extLst>
          </p:cNvPr>
          <p:cNvSpPr txBox="1"/>
          <p:nvPr/>
        </p:nvSpPr>
        <p:spPr>
          <a:xfrm>
            <a:off x="2168013" y="4571415"/>
            <a:ext cx="1873045" cy="2062103"/>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Stratégie Mondiale de la Conservation de</a:t>
            </a:r>
          </a:p>
          <a:p>
            <a:r>
              <a:rPr lang="fr-FR" sz="1600" noProof="0" dirty="0">
                <a:latin typeface="Arial" panose="020B0604020202020204" pitchFamily="34" charset="0"/>
                <a:cs typeface="Arial" panose="020B0604020202020204" pitchFamily="34" charset="0"/>
              </a:rPr>
              <a:t>l’Union Internationale pour la Conservation</a:t>
            </a:r>
          </a:p>
          <a:p>
            <a:r>
              <a:rPr lang="fr-FR" sz="1600" noProof="0" dirty="0">
                <a:latin typeface="Arial" panose="020B0604020202020204" pitchFamily="34" charset="0"/>
                <a:cs typeface="Arial" panose="020B0604020202020204" pitchFamily="34" charset="0"/>
              </a:rPr>
              <a:t>de la Nature</a:t>
            </a:r>
          </a:p>
        </p:txBody>
      </p:sp>
      <p:sp>
        <p:nvSpPr>
          <p:cNvPr id="7" name="TextBox 6">
            <a:extLst>
              <a:ext uri="{FF2B5EF4-FFF2-40B4-BE49-F238E27FC236}">
                <a16:creationId xmlns:a16="http://schemas.microsoft.com/office/drawing/2014/main" id="{35615DA9-AFB2-CB49-90DC-7BDD6FF29868}"/>
              </a:ext>
            </a:extLst>
          </p:cNvPr>
          <p:cNvSpPr txBox="1"/>
          <p:nvPr/>
        </p:nvSpPr>
        <p:spPr>
          <a:xfrm>
            <a:off x="3778814" y="2958832"/>
            <a:ext cx="1294632" cy="584775"/>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Notre avenir commun</a:t>
            </a:r>
          </a:p>
        </p:txBody>
      </p:sp>
      <p:sp>
        <p:nvSpPr>
          <p:cNvPr id="9" name="TextBox 8">
            <a:extLst>
              <a:ext uri="{FF2B5EF4-FFF2-40B4-BE49-F238E27FC236}">
                <a16:creationId xmlns:a16="http://schemas.microsoft.com/office/drawing/2014/main" id="{C33AE820-D104-9E47-B52C-A1C33373BC1D}"/>
              </a:ext>
            </a:extLst>
          </p:cNvPr>
          <p:cNvSpPr txBox="1"/>
          <p:nvPr/>
        </p:nvSpPr>
        <p:spPr>
          <a:xfrm>
            <a:off x="3778814" y="5406008"/>
            <a:ext cx="1959077" cy="1323439"/>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Création du Groupe d’Experts</a:t>
            </a:r>
          </a:p>
          <a:p>
            <a:r>
              <a:rPr lang="fr-FR" sz="1600" noProof="0" dirty="0">
                <a:latin typeface="Arial" panose="020B0604020202020204" pitchFamily="34" charset="0"/>
                <a:cs typeface="Arial" panose="020B0604020202020204" pitchFamily="34" charset="0"/>
              </a:rPr>
              <a:t>Intergouvernemental sur l’Evolution du</a:t>
            </a:r>
          </a:p>
          <a:p>
            <a:r>
              <a:rPr lang="fr-FR" sz="1600" noProof="0" dirty="0">
                <a:latin typeface="Arial" panose="020B0604020202020204" pitchFamily="34" charset="0"/>
                <a:cs typeface="Arial" panose="020B0604020202020204" pitchFamily="34" charset="0"/>
              </a:rPr>
              <a:t>Climat (GIEC)</a:t>
            </a:r>
          </a:p>
        </p:txBody>
      </p:sp>
      <p:sp>
        <p:nvSpPr>
          <p:cNvPr id="10" name="TextBox 9">
            <a:extLst>
              <a:ext uri="{FF2B5EF4-FFF2-40B4-BE49-F238E27FC236}">
                <a16:creationId xmlns:a16="http://schemas.microsoft.com/office/drawing/2014/main" id="{AD7C4C24-E2C9-774F-B9CF-6531386FE109}"/>
              </a:ext>
            </a:extLst>
          </p:cNvPr>
          <p:cNvSpPr txBox="1"/>
          <p:nvPr/>
        </p:nvSpPr>
        <p:spPr>
          <a:xfrm>
            <a:off x="3766638" y="1226794"/>
            <a:ext cx="3681949" cy="1323439"/>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Conférence des Nations Unies sur</a:t>
            </a:r>
          </a:p>
          <a:p>
            <a:r>
              <a:rPr lang="fr-FR" sz="1600" noProof="0" dirty="0">
                <a:latin typeface="Arial" panose="020B0604020202020204" pitchFamily="34" charset="0"/>
                <a:cs typeface="Arial" panose="020B0604020202020204" pitchFamily="34" charset="0"/>
              </a:rPr>
              <a:t>l’Environnement et le Développement:</a:t>
            </a:r>
          </a:p>
          <a:p>
            <a:r>
              <a:rPr lang="fr-FR" sz="1600" noProof="0" dirty="0">
                <a:latin typeface="Arial" panose="020B0604020202020204" pitchFamily="34" charset="0"/>
                <a:cs typeface="Arial" panose="020B0604020202020204" pitchFamily="34" charset="0"/>
              </a:rPr>
              <a:t>Déclaration de Rio, Agenda 21, Convention sur la Diversité Biologique, CCNUCC</a:t>
            </a:r>
          </a:p>
        </p:txBody>
      </p:sp>
      <p:sp>
        <p:nvSpPr>
          <p:cNvPr id="11" name="TextBox 10">
            <a:extLst>
              <a:ext uri="{FF2B5EF4-FFF2-40B4-BE49-F238E27FC236}">
                <a16:creationId xmlns:a16="http://schemas.microsoft.com/office/drawing/2014/main" id="{14A8A2AC-B778-D64C-9A13-3A0E32429E83}"/>
              </a:ext>
            </a:extLst>
          </p:cNvPr>
          <p:cNvSpPr txBox="1"/>
          <p:nvPr/>
        </p:nvSpPr>
        <p:spPr>
          <a:xfrm>
            <a:off x="5593938" y="5406008"/>
            <a:ext cx="1144961" cy="584775"/>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Protocole de Kyoto</a:t>
            </a:r>
          </a:p>
        </p:txBody>
      </p:sp>
      <p:sp>
        <p:nvSpPr>
          <p:cNvPr id="12" name="TextBox 11">
            <a:extLst>
              <a:ext uri="{FF2B5EF4-FFF2-40B4-BE49-F238E27FC236}">
                <a16:creationId xmlns:a16="http://schemas.microsoft.com/office/drawing/2014/main" id="{F3845E42-44E4-B345-981D-ABCCA1B57CD8}"/>
              </a:ext>
            </a:extLst>
          </p:cNvPr>
          <p:cNvSpPr txBox="1"/>
          <p:nvPr/>
        </p:nvSpPr>
        <p:spPr>
          <a:xfrm>
            <a:off x="6168531" y="5943806"/>
            <a:ext cx="3121742" cy="830997"/>
          </a:xfrm>
          <a:prstGeom prst="rect">
            <a:avLst/>
          </a:prstGeom>
          <a:solidFill>
            <a:schemeClr val="bg1"/>
          </a:solidFill>
          <a:ln>
            <a:solidFill>
              <a:schemeClr val="bg1"/>
            </a:solidFill>
          </a:ln>
        </p:spPr>
        <p:txBody>
          <a:bodyPr wrap="square" rtlCol="0">
            <a:spAutoFit/>
          </a:bodyPr>
          <a:lstStyle/>
          <a:p>
            <a:r>
              <a:rPr lang="fr-FR" sz="1600" b="1" noProof="0" dirty="0">
                <a:latin typeface="Arial" panose="020B0604020202020204" pitchFamily="34" charset="0"/>
                <a:cs typeface="Arial" panose="020B0604020202020204" pitchFamily="34" charset="0"/>
              </a:rPr>
              <a:t>  2000</a:t>
            </a:r>
          </a:p>
          <a:p>
            <a:r>
              <a:rPr lang="fr-FR" sz="1600" noProof="0" dirty="0">
                <a:latin typeface="Arial" panose="020B0604020202020204" pitchFamily="34" charset="0"/>
                <a:cs typeface="Arial" panose="020B0604020202020204" pitchFamily="34" charset="0"/>
              </a:rPr>
              <a:t>Objectifs du Millénaire pour le</a:t>
            </a:r>
          </a:p>
          <a:p>
            <a:r>
              <a:rPr lang="fr-FR" sz="1600" noProof="0" dirty="0">
                <a:latin typeface="Arial" panose="020B0604020202020204" pitchFamily="34" charset="0"/>
                <a:cs typeface="Arial" panose="020B0604020202020204" pitchFamily="34" charset="0"/>
              </a:rPr>
              <a:t>développement (OMD)</a:t>
            </a:r>
          </a:p>
        </p:txBody>
      </p:sp>
      <p:sp>
        <p:nvSpPr>
          <p:cNvPr id="3" name="Rectangle 2">
            <a:extLst>
              <a:ext uri="{FF2B5EF4-FFF2-40B4-BE49-F238E27FC236}">
                <a16:creationId xmlns:a16="http://schemas.microsoft.com/office/drawing/2014/main" id="{FB97765C-6FD0-0849-B601-C9B647AC9B20}"/>
              </a:ext>
            </a:extLst>
          </p:cNvPr>
          <p:cNvSpPr/>
          <p:nvPr/>
        </p:nvSpPr>
        <p:spPr>
          <a:xfrm>
            <a:off x="6341806" y="3957638"/>
            <a:ext cx="648929" cy="11600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cxnSp>
        <p:nvCxnSpPr>
          <p:cNvPr id="15" name="Straight Connector 14">
            <a:extLst>
              <a:ext uri="{FF2B5EF4-FFF2-40B4-BE49-F238E27FC236}">
                <a16:creationId xmlns:a16="http://schemas.microsoft.com/office/drawing/2014/main" id="{F5EE0F3F-1408-7C4F-B152-9FD0D8A75601}"/>
              </a:ext>
            </a:extLst>
          </p:cNvPr>
          <p:cNvCxnSpPr/>
          <p:nvPr/>
        </p:nvCxnSpPr>
        <p:spPr>
          <a:xfrm>
            <a:off x="6704331" y="3957638"/>
            <a:ext cx="0" cy="1873046"/>
          </a:xfrm>
          <a:prstGeom prst="line">
            <a:avLst/>
          </a:prstGeom>
          <a:ln>
            <a:solidFill>
              <a:schemeClr val="bg1">
                <a:lumMod val="75000"/>
              </a:schemeClr>
            </a:solidFill>
          </a:ln>
        </p:spPr>
        <p:style>
          <a:lnRef idx="3">
            <a:schemeClr val="accent6"/>
          </a:lnRef>
          <a:fillRef idx="0">
            <a:schemeClr val="accent6"/>
          </a:fillRef>
          <a:effectRef idx="2">
            <a:schemeClr val="accent6"/>
          </a:effectRef>
          <a:fontRef idx="minor">
            <a:schemeClr val="tx1"/>
          </a:fontRef>
        </p:style>
      </p:cxnSp>
      <p:sp>
        <p:nvSpPr>
          <p:cNvPr id="17" name="TextBox 16">
            <a:extLst>
              <a:ext uri="{FF2B5EF4-FFF2-40B4-BE49-F238E27FC236}">
                <a16:creationId xmlns:a16="http://schemas.microsoft.com/office/drawing/2014/main" id="{98177985-73B1-F14C-85F4-B934BA01E308}"/>
              </a:ext>
            </a:extLst>
          </p:cNvPr>
          <p:cNvSpPr txBox="1"/>
          <p:nvPr/>
        </p:nvSpPr>
        <p:spPr>
          <a:xfrm>
            <a:off x="6180256" y="2936317"/>
            <a:ext cx="1282169" cy="584775"/>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Accords de Marrakech</a:t>
            </a:r>
          </a:p>
        </p:txBody>
      </p:sp>
      <p:sp>
        <p:nvSpPr>
          <p:cNvPr id="18" name="TextBox 17">
            <a:extLst>
              <a:ext uri="{FF2B5EF4-FFF2-40B4-BE49-F238E27FC236}">
                <a16:creationId xmlns:a16="http://schemas.microsoft.com/office/drawing/2014/main" id="{B2295036-1337-F449-9FEF-A6DD4CA33D69}"/>
              </a:ext>
            </a:extLst>
          </p:cNvPr>
          <p:cNvSpPr txBox="1"/>
          <p:nvPr/>
        </p:nvSpPr>
        <p:spPr>
          <a:xfrm>
            <a:off x="6807502" y="5406007"/>
            <a:ext cx="1793574" cy="584775"/>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Déclaration de Johannesburg</a:t>
            </a:r>
          </a:p>
        </p:txBody>
      </p:sp>
      <p:sp>
        <p:nvSpPr>
          <p:cNvPr id="19" name="TextBox 18">
            <a:extLst>
              <a:ext uri="{FF2B5EF4-FFF2-40B4-BE49-F238E27FC236}">
                <a16:creationId xmlns:a16="http://schemas.microsoft.com/office/drawing/2014/main" id="{9FA8EDDB-AEE3-1043-BED7-1056F4EE5C1B}"/>
              </a:ext>
            </a:extLst>
          </p:cNvPr>
          <p:cNvSpPr txBox="1"/>
          <p:nvPr/>
        </p:nvSpPr>
        <p:spPr>
          <a:xfrm>
            <a:off x="7448587" y="1216431"/>
            <a:ext cx="1793574" cy="584775"/>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Programme de Travail de Nairobi</a:t>
            </a:r>
          </a:p>
        </p:txBody>
      </p:sp>
      <p:sp>
        <p:nvSpPr>
          <p:cNvPr id="20" name="TextBox 19">
            <a:extLst>
              <a:ext uri="{FF2B5EF4-FFF2-40B4-BE49-F238E27FC236}">
                <a16:creationId xmlns:a16="http://schemas.microsoft.com/office/drawing/2014/main" id="{0508734A-3319-3142-97BF-8DDCAC1FE3EA}"/>
              </a:ext>
            </a:extLst>
          </p:cNvPr>
          <p:cNvSpPr txBox="1"/>
          <p:nvPr/>
        </p:nvSpPr>
        <p:spPr>
          <a:xfrm>
            <a:off x="7670772" y="4577443"/>
            <a:ext cx="930299" cy="830997"/>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Plan d’Action de Bali</a:t>
            </a:r>
          </a:p>
        </p:txBody>
      </p:sp>
      <p:sp>
        <p:nvSpPr>
          <p:cNvPr id="21" name="TextBox 20">
            <a:extLst>
              <a:ext uri="{FF2B5EF4-FFF2-40B4-BE49-F238E27FC236}">
                <a16:creationId xmlns:a16="http://schemas.microsoft.com/office/drawing/2014/main" id="{FCB2200D-793B-B148-A99B-2B1721C8DE89}"/>
              </a:ext>
            </a:extLst>
          </p:cNvPr>
          <p:cNvSpPr txBox="1"/>
          <p:nvPr/>
        </p:nvSpPr>
        <p:spPr>
          <a:xfrm>
            <a:off x="7882908" y="2760472"/>
            <a:ext cx="1357779" cy="830997"/>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Cadre d’adaptation de Cancún</a:t>
            </a:r>
          </a:p>
        </p:txBody>
      </p:sp>
      <p:sp>
        <p:nvSpPr>
          <p:cNvPr id="22" name="TextBox 21">
            <a:extLst>
              <a:ext uri="{FF2B5EF4-FFF2-40B4-BE49-F238E27FC236}">
                <a16:creationId xmlns:a16="http://schemas.microsoft.com/office/drawing/2014/main" id="{4242E0B8-1BAF-BC4B-BCC6-CE71F703C449}"/>
              </a:ext>
            </a:extLst>
          </p:cNvPr>
          <p:cNvSpPr txBox="1"/>
          <p:nvPr/>
        </p:nvSpPr>
        <p:spPr>
          <a:xfrm>
            <a:off x="8666208" y="4600122"/>
            <a:ext cx="1357779" cy="338554"/>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Rio+20</a:t>
            </a:r>
          </a:p>
        </p:txBody>
      </p:sp>
      <p:sp>
        <p:nvSpPr>
          <p:cNvPr id="23" name="TextBox 22">
            <a:extLst>
              <a:ext uri="{FF2B5EF4-FFF2-40B4-BE49-F238E27FC236}">
                <a16:creationId xmlns:a16="http://schemas.microsoft.com/office/drawing/2014/main" id="{D07DD3CC-FDB9-9241-BC6C-2DA30D48B471}"/>
              </a:ext>
            </a:extLst>
          </p:cNvPr>
          <p:cNvSpPr txBox="1"/>
          <p:nvPr/>
        </p:nvSpPr>
        <p:spPr>
          <a:xfrm>
            <a:off x="9220794" y="1269378"/>
            <a:ext cx="2273822" cy="1815882"/>
          </a:xfrm>
          <a:prstGeom prst="rect">
            <a:avLst/>
          </a:prstGeom>
          <a:solidFill>
            <a:schemeClr val="bg1"/>
          </a:solidFill>
          <a:ln>
            <a:solidFill>
              <a:schemeClr val="bg1"/>
            </a:solidFill>
          </a:ln>
        </p:spPr>
        <p:txBody>
          <a:bodyPr wrap="square" rtlCol="0">
            <a:spAutoFit/>
          </a:bodyPr>
          <a:lstStyle/>
          <a:p>
            <a:r>
              <a:rPr lang="fr-FR" sz="1600" noProof="0" dirty="0">
                <a:latin typeface="Arial" panose="020B0604020202020204" pitchFamily="34" charset="0"/>
                <a:cs typeface="Arial" panose="020B0604020202020204" pitchFamily="34" charset="0"/>
              </a:rPr>
              <a:t>ODD des Nations Unies, Agenda pour le</a:t>
            </a:r>
          </a:p>
          <a:p>
            <a:r>
              <a:rPr lang="fr-FR" sz="1600" noProof="0" dirty="0">
                <a:latin typeface="Arial" panose="020B0604020202020204" pitchFamily="34" charset="0"/>
                <a:cs typeface="Arial" panose="020B0604020202020204" pitchFamily="34" charset="0"/>
              </a:rPr>
              <a:t>Développement Durable, ODD, Accord de Paris, Cadre de Sendai</a:t>
            </a:r>
          </a:p>
          <a:p>
            <a:endParaRPr lang="fr-FR" sz="1600" noProof="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2091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8A4976-0EA2-0D4D-F7A9-B7D8CC056BAE}"/>
              </a:ext>
            </a:extLst>
          </p:cNvPr>
          <p:cNvSpPr>
            <a:spLocks noGrp="1"/>
          </p:cNvSpPr>
          <p:nvPr>
            <p:ph type="title"/>
          </p:nvPr>
        </p:nvSpPr>
        <p:spPr>
          <a:xfrm>
            <a:off x="596900" y="130175"/>
            <a:ext cx="10021426" cy="535531"/>
          </a:xfrm>
        </p:spPr>
        <p:txBody>
          <a:bodyPr/>
          <a:lstStyle/>
          <a:p>
            <a:r>
              <a:rPr lang="fr-FR" noProof="0" dirty="0"/>
              <a:t>Accord de Paris</a:t>
            </a:r>
          </a:p>
        </p:txBody>
      </p:sp>
      <p:sp>
        <p:nvSpPr>
          <p:cNvPr id="2" name="TextBox 1">
            <a:extLst>
              <a:ext uri="{FF2B5EF4-FFF2-40B4-BE49-F238E27FC236}">
                <a16:creationId xmlns:a16="http://schemas.microsoft.com/office/drawing/2014/main" id="{C2649E14-EC06-ED30-293F-517AC8E7373D}"/>
              </a:ext>
            </a:extLst>
          </p:cNvPr>
          <p:cNvSpPr txBox="1"/>
          <p:nvPr/>
        </p:nvSpPr>
        <p:spPr>
          <a:xfrm>
            <a:off x="392917" y="610136"/>
            <a:ext cx="7266940" cy="6247864"/>
          </a:xfrm>
          <a:prstGeom prst="rect">
            <a:avLst/>
          </a:prstGeom>
          <a:noFill/>
        </p:spPr>
        <p:txBody>
          <a:bodyPr wrap="square" rtlCol="0">
            <a:spAutoFit/>
          </a:bodyPr>
          <a:lstStyle/>
          <a:p>
            <a:pPr marL="285750" indent="-285750">
              <a:spcAft>
                <a:spcPts val="600"/>
              </a:spcAft>
              <a:buFont typeface="Wingdings" panose="05000000000000000000" pitchFamily="2" charset="2"/>
              <a:buChar char="ü"/>
            </a:pPr>
            <a:r>
              <a:rPr lang="fr-FR" noProof="0" dirty="0"/>
              <a:t>L’Accord de Paris vise à limiter l’augmentation de la température mondiale </a:t>
            </a:r>
            <a:r>
              <a:rPr lang="fr-FR" b="1" noProof="0" dirty="0"/>
              <a:t>bien en dessous de 2°C, et si possible à 1,5°C </a:t>
            </a:r>
            <a:r>
              <a:rPr lang="fr-FR" noProof="0" dirty="0"/>
              <a:t>par rapport aux niveaux préindustriels.</a:t>
            </a:r>
          </a:p>
          <a:p>
            <a:pPr>
              <a:spcAft>
                <a:spcPts val="600"/>
              </a:spcAft>
            </a:pPr>
            <a:endParaRPr lang="fr-FR" noProof="0" dirty="0"/>
          </a:p>
          <a:p>
            <a:pPr marL="285750" indent="-285750">
              <a:spcAft>
                <a:spcPts val="600"/>
              </a:spcAft>
              <a:buFont typeface="Wingdings" panose="05000000000000000000" pitchFamily="2" charset="2"/>
              <a:buChar char="ü"/>
            </a:pPr>
            <a:r>
              <a:rPr lang="fr-FR" noProof="0" dirty="0"/>
              <a:t> Les institutions financières internationales et les partenaires au développement intègrent de plus en plus le climat dans leurs politiques, stratégies et opérations d’investissement.</a:t>
            </a:r>
          </a:p>
          <a:p>
            <a:pPr>
              <a:spcAft>
                <a:spcPts val="600"/>
              </a:spcAft>
            </a:pPr>
            <a:endParaRPr lang="fr-FR" noProof="0" dirty="0"/>
          </a:p>
          <a:p>
            <a:pPr marL="285750" indent="-285750">
              <a:spcAft>
                <a:spcPts val="600"/>
              </a:spcAft>
              <a:buFont typeface="Wingdings" panose="05000000000000000000" pitchFamily="2" charset="2"/>
              <a:buChar char="ü"/>
            </a:pPr>
            <a:r>
              <a:rPr lang="fr-FR" noProof="0" dirty="0"/>
              <a:t>Dans un effort collectif pour atteindre ces objectifs, les banques multilatérales de développement (BMD) se sont accordées sur </a:t>
            </a:r>
            <a:r>
              <a:rPr lang="fr-FR" b="1" noProof="0" dirty="0"/>
              <a:t>des principes visant à aligner leurs opérations sur l’Accord de Paris.</a:t>
            </a:r>
          </a:p>
          <a:p>
            <a:pPr marL="285750" indent="-285750">
              <a:spcAft>
                <a:spcPts val="600"/>
              </a:spcAft>
              <a:buFont typeface="Wingdings" panose="05000000000000000000" pitchFamily="2" charset="2"/>
              <a:buChar char="ü"/>
            </a:pPr>
            <a:endParaRPr lang="fr-FR" noProof="0" dirty="0"/>
          </a:p>
          <a:p>
            <a:pPr marL="285750" indent="-285750">
              <a:spcAft>
                <a:spcPts val="600"/>
              </a:spcAft>
              <a:buFont typeface="Wingdings" panose="05000000000000000000" pitchFamily="2" charset="2"/>
              <a:buChar char="ü"/>
            </a:pPr>
            <a:r>
              <a:rPr lang="fr-FR" noProof="0" dirty="0"/>
              <a:t> Cet engagement s’est concrétisé par </a:t>
            </a:r>
            <a:r>
              <a:rPr lang="fr-FR" b="1" noProof="0" dirty="0"/>
              <a:t>le Cadre conjoint d’évaluation de l’alignement sur l’Accord de Paris pour les opérations d’investissement direct.</a:t>
            </a:r>
          </a:p>
          <a:p>
            <a:pPr>
              <a:spcAft>
                <a:spcPts val="600"/>
              </a:spcAft>
            </a:pPr>
            <a:endParaRPr lang="fr-FR" b="1" noProof="0" dirty="0"/>
          </a:p>
          <a:p>
            <a:pPr marL="285750" indent="-285750">
              <a:spcAft>
                <a:spcPts val="600"/>
              </a:spcAft>
              <a:buFont typeface="Wingdings" panose="05000000000000000000" pitchFamily="2" charset="2"/>
              <a:buChar char="ü"/>
            </a:pPr>
            <a:r>
              <a:rPr lang="fr-FR" noProof="0" dirty="0"/>
              <a:t>Le groupe de réflexion E3G a mis au point une </a:t>
            </a:r>
            <a:r>
              <a:rPr lang="fr-FR" b="1" u="sng" noProof="0" dirty="0"/>
              <a:t>‘Matrice de Suivi Climatique’</a:t>
            </a:r>
            <a:r>
              <a:rPr lang="fr-FR" noProof="0" dirty="0"/>
              <a:t> permettant de comparer la manière dont les institutions s’alignent sur les objectifs de l’Accord de Paris.</a:t>
            </a:r>
            <a:endParaRPr lang="fr-FR" b="1" noProof="0" dirty="0"/>
          </a:p>
        </p:txBody>
      </p:sp>
      <p:pic>
        <p:nvPicPr>
          <p:cNvPr id="3" name="Picture 2">
            <a:extLst>
              <a:ext uri="{FF2B5EF4-FFF2-40B4-BE49-F238E27FC236}">
                <a16:creationId xmlns:a16="http://schemas.microsoft.com/office/drawing/2014/main" id="{2EE5AA5C-3520-DB90-258C-B7E1C6436E16}"/>
              </a:ext>
            </a:extLst>
          </p:cNvPr>
          <p:cNvPicPr>
            <a:picLocks noChangeAspect="1"/>
          </p:cNvPicPr>
          <p:nvPr/>
        </p:nvPicPr>
        <p:blipFill>
          <a:blip r:embed="rId3"/>
          <a:stretch>
            <a:fillRect/>
          </a:stretch>
        </p:blipFill>
        <p:spPr>
          <a:xfrm>
            <a:off x="7659878" y="665706"/>
            <a:ext cx="4258701" cy="6192294"/>
          </a:xfrm>
          <a:prstGeom prst="rect">
            <a:avLst/>
          </a:prstGeom>
        </p:spPr>
      </p:pic>
    </p:spTree>
    <p:extLst>
      <p:ext uri="{BB962C8B-B14F-4D97-AF65-F5344CB8AC3E}">
        <p14:creationId xmlns:p14="http://schemas.microsoft.com/office/powerpoint/2010/main" val="4268508541"/>
      </p:ext>
    </p:extLst>
  </p:cSld>
  <p:clrMapOvr>
    <a:masterClrMapping/>
  </p:clrMapOvr>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SharedWithUsers xmlns="8f0f3a4f-4b99-4597-aac2-29a0a3a93172">
      <UserInfo>
        <DisplayName>Andrea Arciniegas</DisplayName>
        <AccountId>9104</AccountId>
        <AccountType/>
      </UserInfo>
      <UserInfo>
        <DisplayName>Marcel Ham</DisplayName>
        <AccountId>695</AccountId>
        <AccountType/>
      </UserInfo>
    </SharedWithUsers>
  </documentManagement>
</p:properties>
</file>

<file path=customXml/itemProps1.xml><?xml version="1.0" encoding="utf-8"?>
<ds:datastoreItem xmlns:ds="http://schemas.openxmlformats.org/officeDocument/2006/customXml" ds:itemID="{A6AB2AA2-5301-4B50-9EDB-1A9547F32E8B}"/>
</file>

<file path=customXml/itemProps2.xml><?xml version="1.0" encoding="utf-8"?>
<ds:datastoreItem xmlns:ds="http://schemas.openxmlformats.org/officeDocument/2006/customXml" ds:itemID="{E4CE71D8-5226-45C5-B6A4-CD153C0AB96A}">
  <ds:schemaRefs>
    <ds:schemaRef ds:uri="http://schemas.microsoft.com/sharepoint/v3/contenttype/forms"/>
  </ds:schemaRefs>
</ds:datastoreItem>
</file>

<file path=customXml/itemProps3.xml><?xml version="1.0" encoding="utf-8"?>
<ds:datastoreItem xmlns:ds="http://schemas.openxmlformats.org/officeDocument/2006/customXml" ds:itemID="{02EC0206-CB0E-44F8-85D5-9EAAFB69A82C}">
  <ds:schemaRefs>
    <ds:schemaRef ds:uri="aed55413-c639-4f94-a414-c6861d92c447"/>
    <ds:schemaRef ds:uri="4a7c66f2-a5f2-44bb-9a9e-d36cd8c8f011"/>
    <ds:schemaRef ds:uri="http://purl.org/dc/dcmitype/"/>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 ds:uri="http://schemas.microsoft.com/office/2006/metadata/properties"/>
    <ds:schemaRef ds:uri="http://purl.org/dc/terms/"/>
    <ds:schemaRef ds:uri="b42c7f96-0f7e-49c0-b65b-ade9c04097cc"/>
    <ds:schemaRef ds:uri="8f0f3a4f-4b99-4597-aac2-29a0a3a93172"/>
  </ds:schemaRefs>
</ds:datastoreItem>
</file>

<file path=docProps/app.xml><?xml version="1.0" encoding="utf-8"?>
<Properties xmlns="http://schemas.openxmlformats.org/officeDocument/2006/extended-properties" xmlns:vt="http://schemas.openxmlformats.org/officeDocument/2006/docPropsVTypes">
  <Template>ThemeGCA_new</Template>
  <TotalTime>0</TotalTime>
  <Words>2375</Words>
  <Application>Microsoft Office PowerPoint</Application>
  <PresentationFormat>Widescreen</PresentationFormat>
  <Paragraphs>215</Paragraphs>
  <Slides>19</Slides>
  <Notes>13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19</vt:i4>
      </vt:variant>
    </vt:vector>
  </HeadingPairs>
  <TitlesOfParts>
    <vt:vector size="29" baseType="lpstr">
      <vt:lpstr>Aptos</vt:lpstr>
      <vt:lpstr>Arial</vt:lpstr>
      <vt:lpstr>Calibri</vt:lpstr>
      <vt:lpstr>Courier New</vt:lpstr>
      <vt:lpstr>Roboto</vt:lpstr>
      <vt:lpstr>Wingdings</vt:lpstr>
      <vt:lpstr>Zapf Dingbats</vt:lpstr>
      <vt:lpstr>ThemeGCA_new</vt:lpstr>
      <vt:lpstr>ThemeGCA_new_withnumbers</vt:lpstr>
      <vt:lpstr>1_ThemeGCA_new</vt:lpstr>
      <vt:lpstr>Masterclass du GCA sur les partenariats public-privé pour des infrastructures résilientes au changement climatique</vt:lpstr>
      <vt:lpstr>Conformité aux politiques nationales et aux objectifs de développement </vt:lpstr>
      <vt:lpstr>Plan du Module</vt:lpstr>
      <vt:lpstr>Plan du Module</vt:lpstr>
      <vt:lpstr>Introduction</vt:lpstr>
      <vt:lpstr>Un Environnement Favorable à L’adaptation Climatique</vt:lpstr>
      <vt:lpstr>Plan de présentation</vt:lpstr>
      <vt:lpstr>Évolutions Majeures de L’agenda Climatique Mondial</vt:lpstr>
      <vt:lpstr>Accord de Paris</vt:lpstr>
      <vt:lpstr>Politiques Nationales de Lutte contre le Changement Climatique</vt:lpstr>
      <vt:lpstr>Politiques Nationales de Lutte contre le Changement Climatique</vt:lpstr>
      <vt:lpstr>Lier les Plans Nationaux d’Adaptation, les Plans d’Infrastructure et les PPP </vt:lpstr>
      <vt:lpstr>Plan de présentation</vt:lpstr>
      <vt:lpstr>Exercice de Réflexion</vt:lpstr>
      <vt:lpstr>Lien Entre les ODD et les Infrastructures</vt:lpstr>
      <vt:lpstr>Lien entre les ODD et les infrastructures</vt:lpstr>
      <vt:lpstr>Lien entre les ODD et les Infrastructures</vt:lpstr>
      <vt:lpstr>Récapitulatif : Conformité aux Politiques Nationales et aux Objectifs de Développement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Danilo Cançado</dc:creator>
  <cp:lastModifiedBy>Aikaterina Myserli</cp:lastModifiedBy>
  <cp:revision>7</cp:revision>
  <cp:lastPrinted>2024-11-22T11:23:55Z</cp:lastPrinted>
  <dcterms:created xsi:type="dcterms:W3CDTF">2021-10-20T17:04:23Z</dcterms:created>
  <dcterms:modified xsi:type="dcterms:W3CDTF">2026-05-18T10:04:54Z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